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2" name="Google Shape;19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A9ABC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A9AB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A9ABC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9AB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9AB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9AB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9AB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9AB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9AB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obsah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A9ABC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A9ABC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A9ABC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A9AB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A9AB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A9AB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A9AB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A9AB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A9ABC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uze nadpis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DD4E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A9A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hyperlink" Target="http://rys.skauting.cz/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hyperlink" Target="https://www.fio.cz/ib2/transparent?a=2600532982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9141224" cy="5143500"/>
          </a:xfrm>
          <a:prstGeom prst="rect">
            <a:avLst/>
          </a:pr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53222" y="4013190"/>
            <a:ext cx="1034341" cy="955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18061" y="4048983"/>
            <a:ext cx="705101" cy="884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07949" y="483518"/>
            <a:ext cx="5928102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>
            <p:ph type="ctrTitle"/>
          </p:nvPr>
        </p:nvSpPr>
        <p:spPr>
          <a:xfrm>
            <a:off x="1979712" y="1214435"/>
            <a:ext cx="5184576" cy="1002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5C9E"/>
              </a:buClr>
              <a:buSzPts val="3200"/>
              <a:buFont typeface="Arial"/>
              <a:buNone/>
            </a:pPr>
            <a:r>
              <a:rPr b="0" i="0" lang="cs-CZ" sz="3200" u="none" cap="none" strike="noStrike">
                <a:solidFill>
                  <a:srgbClr val="255C9E"/>
                </a:solidFill>
                <a:latin typeface="Arial"/>
                <a:ea typeface="Arial"/>
                <a:cs typeface="Arial"/>
                <a:sym typeface="Arial"/>
              </a:rPr>
              <a:t>Tábor 201</a:t>
            </a:r>
            <a:r>
              <a:rPr lang="cs-CZ" sz="3200">
                <a:solidFill>
                  <a:srgbClr val="255C9E"/>
                </a:solidFill>
              </a:rPr>
              <a:t>9</a:t>
            </a:r>
            <a:endParaRPr b="0" i="0" sz="3200" u="none" cap="none" strike="noStrike">
              <a:solidFill>
                <a:srgbClr val="255C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1979712" y="2421188"/>
            <a:ext cx="5184576" cy="654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489E"/>
              </a:buClr>
              <a:buSzPts val="2000"/>
              <a:buFont typeface="Arial"/>
              <a:buNone/>
            </a:pPr>
            <a:r>
              <a:rPr b="0" i="0" lang="cs-CZ" sz="2000" u="none" cap="none" strike="noStrike">
                <a:solidFill>
                  <a:srgbClr val="28489E"/>
                </a:solidFill>
                <a:latin typeface="Arial"/>
                <a:ea typeface="Arial"/>
                <a:cs typeface="Arial"/>
                <a:sym typeface="Arial"/>
              </a:rPr>
              <a:t>Horosedly</a:t>
            </a:r>
            <a:endParaRPr b="0" i="0" sz="2000" u="none" cap="none" strike="noStrike">
              <a:solidFill>
                <a:srgbClr val="28489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23478"/>
            <a:ext cx="8784975" cy="484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>
            <p:ph type="title"/>
          </p:nvPr>
        </p:nvSpPr>
        <p:spPr>
          <a:xfrm>
            <a:off x="863588" y="339502"/>
            <a:ext cx="74169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/>
              <a:t>Informace o táboře: </a:t>
            </a:r>
            <a:r>
              <a:rPr lang="cs-CZ" sz="2400" u="sng">
                <a:solidFill>
                  <a:schemeClr val="hlink"/>
                </a:solidFill>
                <a:hlinkClick r:id="rId4"/>
              </a:rPr>
              <a:t>http://rys.skauting.cz/</a:t>
            </a:r>
            <a:endParaRPr b="0" i="0" sz="2400" u="none" cap="none" strike="noStrike">
              <a:solidFill>
                <a:srgbClr val="255C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2"/>
          <p:cNvSpPr txBox="1"/>
          <p:nvPr>
            <p:ph idx="1" type="body"/>
          </p:nvPr>
        </p:nvSpPr>
        <p:spPr>
          <a:xfrm>
            <a:off x="863588" y="1131590"/>
            <a:ext cx="74169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i="0" sz="1600" u="none" cap="none" strike="noStrike">
              <a:solidFill>
                <a:srgbClr val="2848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5553" y="4013190"/>
            <a:ext cx="1034340" cy="95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00392" y="4048983"/>
            <a:ext cx="705102" cy="88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4153" y="1131502"/>
            <a:ext cx="6804201" cy="3044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23478"/>
            <a:ext cx="8784976" cy="484701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3"/>
          <p:cNvSpPr txBox="1"/>
          <p:nvPr>
            <p:ph type="title"/>
          </p:nvPr>
        </p:nvSpPr>
        <p:spPr>
          <a:xfrm>
            <a:off x="863588" y="339502"/>
            <a:ext cx="7416824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5C9E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rgbClr val="255C9E"/>
                </a:solidFill>
                <a:latin typeface="Arial"/>
                <a:ea typeface="Arial"/>
                <a:cs typeface="Arial"/>
                <a:sym typeface="Arial"/>
              </a:rPr>
              <a:t>Obecně </a:t>
            </a:r>
            <a:r>
              <a:rPr lang="cs-CZ" sz="2400">
                <a:solidFill>
                  <a:srgbClr val="255C9E"/>
                </a:solidFill>
              </a:rPr>
              <a:t>n</a:t>
            </a:r>
            <a:r>
              <a:rPr b="0" i="0" lang="cs-CZ" sz="2400" u="none" cap="none" strike="noStrike">
                <a:solidFill>
                  <a:srgbClr val="255C9E"/>
                </a:solidFill>
                <a:latin typeface="Arial"/>
                <a:ea typeface="Arial"/>
                <a:cs typeface="Arial"/>
                <a:sym typeface="Arial"/>
              </a:rPr>
              <a:t>a konec</a:t>
            </a:r>
            <a:endParaRPr b="0" i="0" sz="2400" u="none" cap="none" strike="noStrike">
              <a:solidFill>
                <a:srgbClr val="255C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3"/>
          <p:cNvSpPr txBox="1"/>
          <p:nvPr>
            <p:ph idx="1" type="body"/>
          </p:nvPr>
        </p:nvSpPr>
        <p:spPr>
          <a:xfrm>
            <a:off x="863588" y="1131590"/>
            <a:ext cx="4629343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/>
              <a:t>Transparentní účet - </a:t>
            </a:r>
            <a:r>
              <a:rPr lang="cs-CZ" sz="1600" u="sng">
                <a:solidFill>
                  <a:schemeClr val="hlink"/>
                </a:solidFill>
                <a:hlinkClick r:id="rId4"/>
              </a:rPr>
              <a:t>https://www.fio.cz/ib2/transparent?a=2600532982</a:t>
            </a:r>
            <a:endParaRPr sz="1600"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/>
              <a:t>Junshop - nahlášením čísla střediskové karty - 390 - získáte slevu</a:t>
            </a:r>
            <a:endParaRPr sz="1600"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stále hledáme klubovnu</a:t>
            </a:r>
            <a:r>
              <a:rPr lang="cs-CZ" sz="1600"/>
              <a:t> </a:t>
            </a:r>
            <a:endParaRPr sz="1600"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/>
              <a:t>nováčci: zatím stále nepřijímáme, zájemce zapisujeme na čekací listinu</a:t>
            </a:r>
            <a:endParaRPr sz="1600"/>
          </a:p>
          <a:p>
            <a:pPr indent="-3111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cs-CZ" sz="1600"/>
              <a:t>uvítáme dospělé do řad vedení</a:t>
            </a:r>
            <a:endParaRPr sz="1600"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/>
              <a:t>Myšky od září zatím v řešení, personální problémy</a:t>
            </a:r>
            <a:endParaRPr sz="1600"/>
          </a:p>
        </p:txBody>
      </p:sp>
      <p:pic>
        <p:nvPicPr>
          <p:cNvPr id="187" name="Google Shape;18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5553" y="4013190"/>
            <a:ext cx="1034341" cy="955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00392" y="4048983"/>
            <a:ext cx="705101" cy="884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92491" y="1071682"/>
            <a:ext cx="3159921" cy="267734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/>
          <p:nvPr/>
        </p:nvSpPr>
        <p:spPr>
          <a:xfrm>
            <a:off x="0" y="0"/>
            <a:ext cx="9141224" cy="5143500"/>
          </a:xfrm>
          <a:prstGeom prst="rect">
            <a:avLst/>
          </a:pr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162" y="2254250"/>
            <a:ext cx="6624736" cy="181363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4"/>
          <p:cNvSpPr txBox="1"/>
          <p:nvPr>
            <p:ph type="title"/>
          </p:nvPr>
        </p:nvSpPr>
        <p:spPr>
          <a:xfrm>
            <a:off x="535225" y="2427725"/>
            <a:ext cx="66249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5C9E"/>
              </a:buClr>
              <a:buSzPts val="3600"/>
              <a:buFont typeface="Arial"/>
              <a:buNone/>
            </a:pPr>
            <a:r>
              <a:rPr lang="cs-CZ" sz="3600">
                <a:solidFill>
                  <a:srgbClr val="255C9E"/>
                </a:solidFill>
              </a:rPr>
              <a:t>DĚKUJEME ZA POZORNOST</a:t>
            </a:r>
            <a:endParaRPr b="1" i="0" sz="3600" u="none" cap="none" strike="noStrike">
              <a:solidFill>
                <a:srgbClr val="255C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5553" y="4013190"/>
            <a:ext cx="1034341" cy="955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00392" y="4048983"/>
            <a:ext cx="705101" cy="884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23478"/>
            <a:ext cx="8784976" cy="48470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>
            <p:ph type="title"/>
          </p:nvPr>
        </p:nvSpPr>
        <p:spPr>
          <a:xfrm>
            <a:off x="863588" y="339502"/>
            <a:ext cx="7416824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brigáda</a:t>
            </a:r>
            <a:endParaRPr b="0" i="0" sz="2400" u="none" cap="none" strike="noStrike">
              <a:solidFill>
                <a:srgbClr val="255C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863588" y="1131590"/>
            <a:ext cx="7416824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600"/>
              <a:t>letos nebude</a:t>
            </a:r>
            <a:endParaRPr sz="1600"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/>
              <a:t>Krejsovi už tolik dřeva nepotřebují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600"/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5553" y="4013190"/>
            <a:ext cx="1034341" cy="955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0392" y="4048983"/>
            <a:ext cx="705101" cy="884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83587" y="595722"/>
            <a:ext cx="2826885" cy="376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30009"/>
            <a:ext cx="8784976" cy="484701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>
            <p:ph type="title"/>
          </p:nvPr>
        </p:nvSpPr>
        <p:spPr>
          <a:xfrm>
            <a:off x="863588" y="339502"/>
            <a:ext cx="7416824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přípravka </a:t>
            </a:r>
            <a:r>
              <a:rPr lang="cs-CZ" sz="2400"/>
              <a:t>28</a:t>
            </a: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- 30. </a:t>
            </a:r>
            <a:r>
              <a:rPr lang="cs-CZ" sz="2400"/>
              <a:t>6.</a:t>
            </a: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255C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863588" y="1131590"/>
            <a:ext cx="4296241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/>
              <a:t>možno jet s dětmi, ale vedoucí nebudou mít čas se o ně starat, jinak odjezd dětí v neděli autobusem</a:t>
            </a:r>
            <a:endParaRPr sz="16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 pátk</a:t>
            </a:r>
            <a:r>
              <a:rPr lang="cs-CZ" sz="1600"/>
              <a:t>u</a:t>
            </a:r>
            <a:r>
              <a:rPr b="0" i="0" lang="cs-CZ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nedělního oběda</a:t>
            </a:r>
            <a:endParaRPr sz="1600"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rádi bychom jeli na přípravku plně obsazenými auty, zvládneme to?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/>
              <a:t>rodiče jsou o hodně více potřeba v Horosedlech, než v Dubu</a:t>
            </a:r>
            <a:endParaRPr sz="1600"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/>
              <a:t>stravování vlastní (první jídlo pro děti je nedělní večeře)</a:t>
            </a:r>
            <a:endParaRPr sz="1600"/>
          </a:p>
          <a:p>
            <a:pPr indent="-2413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848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5553" y="4013190"/>
            <a:ext cx="1034341" cy="955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0392" y="4048983"/>
            <a:ext cx="705101" cy="884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59106" y="404816"/>
            <a:ext cx="2605390" cy="3932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23478"/>
            <a:ext cx="8784976" cy="484701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>
            <p:ph type="title"/>
          </p:nvPr>
        </p:nvSpPr>
        <p:spPr>
          <a:xfrm>
            <a:off x="863588" y="339502"/>
            <a:ext cx="7416824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Tábor </a:t>
            </a:r>
            <a:r>
              <a:rPr lang="cs-CZ" sz="2400"/>
              <a:t>30. 6. - 14. 7. 2019</a:t>
            </a:r>
            <a:endParaRPr b="0" i="0" sz="2400" u="none" cap="none" strike="noStrike">
              <a:solidFill>
                <a:srgbClr val="255C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863588" y="1131590"/>
            <a:ext cx="7416824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 neděle do </a:t>
            </a:r>
            <a:r>
              <a:rPr lang="cs-CZ" sz="1800"/>
              <a:t>neděle</a:t>
            </a:r>
            <a:endParaRPr sz="1800"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/>
              <a:t>vedoucí tábora: Elík</a:t>
            </a:r>
            <a:endParaRPr sz="1800"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/>
              <a:t>zástupce: Veverka</a:t>
            </a:r>
            <a:endParaRPr sz="1800"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/>
              <a:t>zdravotník: Veverka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3200"/>
              <a:buNone/>
            </a:pPr>
            <a:r>
              <a:rPr lang="cs-CZ" sz="1800"/>
              <a:t> </a:t>
            </a:r>
            <a:endParaRPr sz="1800"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/>
              <a:t>jiné vedení = trochu jiný tábor</a:t>
            </a:r>
            <a:endParaRPr sz="1800"/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5553" y="4013190"/>
            <a:ext cx="1034341" cy="955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0392" y="4048983"/>
            <a:ext cx="705101" cy="884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78382" y="1167383"/>
            <a:ext cx="3907971" cy="2589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23478"/>
            <a:ext cx="8784975" cy="484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>
            <p:ph type="title"/>
          </p:nvPr>
        </p:nvSpPr>
        <p:spPr>
          <a:xfrm>
            <a:off x="863588" y="339502"/>
            <a:ext cx="74169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/>
              <a:t>Důležité termíny</a:t>
            </a:r>
            <a:endParaRPr sz="2400"/>
          </a:p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863588" y="1131590"/>
            <a:ext cx="5204109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cena: 3200 Kč </a:t>
            </a:r>
            <a:endParaRPr sz="18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zaplatit do </a:t>
            </a:r>
            <a:r>
              <a:rPr lang="cs-CZ" sz="1800"/>
              <a:t>15</a:t>
            </a:r>
            <a: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cs-CZ" sz="1800"/>
              <a:t>5</a:t>
            </a:r>
            <a: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201</a:t>
            </a:r>
            <a:r>
              <a:rPr lang="cs-CZ" sz="1800"/>
              <a:t>9 - storno poplatek je 50% z ceny tábora při odhlášení po termínu splatnosti.</a:t>
            </a:r>
            <a:endParaRPr sz="1800"/>
          </a:p>
          <a:p>
            <a:pPr indent="-311150" lvl="1" marL="74295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</a:pPr>
            <a:r>
              <a:rPr lang="cs-CZ" sz="1800"/>
              <a:t>platba na 2600532982/2010 u Fio banky, VS: 1481, zpráva pro příjemce: tábor Horosedly + jméno</a:t>
            </a:r>
            <a:endParaRPr sz="1800"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přihlášky a souhlas s poskytováním informací do </a:t>
            </a:r>
            <a:r>
              <a:rPr lang="cs-CZ" sz="1800"/>
              <a:t>27.3. 2019 - pouze papírově </a:t>
            </a:r>
            <a:endParaRPr sz="1800"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cs-CZ" sz="1800"/>
              <a:t>posudek o zdravotní způsobilosti do 19. 6. 2019</a:t>
            </a:r>
            <a:endParaRPr sz="1800"/>
          </a:p>
        </p:txBody>
      </p:sp>
      <p:pic>
        <p:nvPicPr>
          <p:cNvPr id="127" name="Google Shape;12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5553" y="4013190"/>
            <a:ext cx="1034340" cy="95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0392" y="4048983"/>
            <a:ext cx="705102" cy="88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32297" y="1497245"/>
            <a:ext cx="2426552" cy="2023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23478"/>
            <a:ext cx="8784976" cy="484701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>
            <p:ph type="title"/>
          </p:nvPr>
        </p:nvSpPr>
        <p:spPr>
          <a:xfrm>
            <a:off x="863588" y="339502"/>
            <a:ext cx="7416824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/>
              <a:t>Vybavení</a:t>
            </a:r>
            <a:endParaRPr sz="2400"/>
          </a:p>
        </p:txBody>
      </p:sp>
      <p:sp>
        <p:nvSpPr>
          <p:cNvPr id="136" name="Google Shape;136;p18"/>
          <p:cNvSpPr txBox="1"/>
          <p:nvPr>
            <p:ph idx="1" type="body"/>
          </p:nvPr>
        </p:nvSpPr>
        <p:spPr>
          <a:xfrm>
            <a:off x="863588" y="1131590"/>
            <a:ext cx="5021229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15"/>
              <a:buFont typeface="Arial"/>
              <a:buChar char="•"/>
            </a:pPr>
            <a:r>
              <a:rPr b="1" i="0" lang="cs-CZ" sz="1815" u="none" cap="none" strike="noStrike">
                <a:solidFill>
                  <a:schemeClr val="dk1"/>
                </a:solidFill>
              </a:rPr>
              <a:t>převlek na etapu</a:t>
            </a:r>
            <a:r>
              <a:rPr lang="cs-CZ" sz="1815"/>
              <a:t>:</a:t>
            </a:r>
            <a:r>
              <a:rPr b="0" i="0" lang="cs-CZ" sz="181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černé tričko, bílý plášť (budeme jej barvit), prosíme žádné jiné d</a:t>
            </a:r>
            <a:r>
              <a:rPr lang="cs-CZ" sz="1815"/>
              <a:t>oplňky (hůlky, klobouky apod.)</a:t>
            </a:r>
            <a:endParaRPr sz="1815"/>
          </a:p>
          <a:p>
            <a:pPr indent="-223201" lvl="1" marL="742950" marR="0" rtl="0" algn="l">
              <a:lnSpc>
                <a:spcPct val="8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15"/>
              <a:buFont typeface="Arial"/>
              <a:buChar char="–"/>
            </a:pPr>
            <a:r>
              <a:rPr lang="cs-CZ" sz="1815"/>
              <a:t>pláště budeme v červnu vybírat (kvůli barvení)</a:t>
            </a:r>
            <a:endParaRPr sz="1815"/>
          </a:p>
          <a:p>
            <a:pPr indent="-223201" lvl="1" marL="742950" marR="0" rtl="0" algn="l">
              <a:lnSpc>
                <a:spcPct val="8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15"/>
              <a:buFont typeface="Arial"/>
              <a:buChar char="–"/>
            </a:pPr>
            <a:r>
              <a:rPr lang="cs-CZ" sz="1815"/>
              <a:t>téma: Harry Potter</a:t>
            </a:r>
            <a:endParaRPr sz="1815"/>
          </a:p>
          <a:p>
            <a:pPr indent="-222250" lvl="0" marL="3429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cs-CZ" sz="1700"/>
              <a:t>zabalit vše do bedny a velkého batohu - příliš věcí nám dělá velké potíže při balení</a:t>
            </a:r>
            <a:endParaRPr sz="1700"/>
          </a:p>
          <a:p>
            <a:pPr indent="-222250" lvl="0" marL="3429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cs-CZ" sz="1700"/>
              <a:t>rádi bychom, aby si děti vybalily samy, usnadní nám to fungování</a:t>
            </a:r>
            <a:endParaRPr sz="1760"/>
          </a:p>
          <a:p>
            <a:pPr indent="0" lvl="0" marL="342900" marR="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700">
              <a:solidFill>
                <a:srgbClr val="255C9E"/>
              </a:solidFill>
            </a:endParaRPr>
          </a:p>
        </p:txBody>
      </p:sp>
      <p:pic>
        <p:nvPicPr>
          <p:cNvPr id="137" name="Google Shape;13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5553" y="4013190"/>
            <a:ext cx="1034341" cy="955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0392" y="4048983"/>
            <a:ext cx="705101" cy="884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74827" y="556533"/>
            <a:ext cx="2215575" cy="3344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23478"/>
            <a:ext cx="8784975" cy="484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/>
          <p:nvPr>
            <p:ph type="title"/>
          </p:nvPr>
        </p:nvSpPr>
        <p:spPr>
          <a:xfrm>
            <a:off x="863588" y="339502"/>
            <a:ext cx="74169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/>
              <a:t>Praktické</a:t>
            </a:r>
            <a:endParaRPr sz="2400"/>
          </a:p>
        </p:txBody>
      </p:sp>
      <p:sp>
        <p:nvSpPr>
          <p:cNvPr id="146" name="Google Shape;146;p19"/>
          <p:cNvSpPr txBox="1"/>
          <p:nvPr>
            <p:ph idx="1" type="body"/>
          </p:nvPr>
        </p:nvSpPr>
        <p:spPr>
          <a:xfrm>
            <a:off x="863588" y="1131590"/>
            <a:ext cx="5654778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9548" lvl="0" marL="3429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cs-CZ" sz="1500"/>
              <a:t>poštu možno odevzdat rovnou s dítětem (max 6 dopisů, nečíslovat), posílejte dětem i “opravdové” dopisy/pohledy</a:t>
            </a:r>
            <a:endParaRPr sz="1500"/>
          </a:p>
          <a:p>
            <a:pPr indent="-209548" lvl="0" marL="3429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cs-CZ" sz="1500"/>
              <a:t>balíčky posílat jen se zapomenutými věcmi</a:t>
            </a:r>
            <a:endParaRPr sz="1500"/>
          </a:p>
          <a:p>
            <a:pPr indent="-209548" lvl="0" marL="3429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cs-CZ" sz="1500"/>
              <a:t>dětem dát předepsané pohledy/obálky i se známkami</a:t>
            </a:r>
            <a:endParaRPr sz="1500"/>
          </a:p>
          <a:p>
            <a:pPr indent="-203200" lvl="1" marL="74295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lang="cs-CZ" sz="1500"/>
              <a:t> k obálkám přidat papír s adresami na možné příjemce </a:t>
            </a:r>
            <a:endParaRPr sz="1500"/>
          </a:p>
          <a:p>
            <a:pPr indent="-209548" lvl="0" marL="3429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cs-CZ" sz="1500"/>
              <a:t>opravdu všechno oblečení podepsat i přesto, že vám nevadí, že se ztratí</a:t>
            </a:r>
            <a:endParaRPr sz="1500"/>
          </a:p>
          <a:p>
            <a:pPr indent="-203200" lvl="1" marL="74295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lang="cs-CZ" sz="1500"/>
              <a:t>ztrácí je špinavé po cestě ze sprch a při praní</a:t>
            </a:r>
            <a:endParaRPr sz="1500"/>
          </a:p>
          <a:p>
            <a:pPr indent="-203200" lvl="1" marL="74295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lang="cs-CZ" sz="1500"/>
              <a:t>nalezené prádlo bez majitele nám přidělává práci s jeho likvidací</a:t>
            </a:r>
            <a:endParaRPr sz="1500"/>
          </a:p>
          <a:p>
            <a:pPr indent="-209548" lvl="0" marL="3429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cs-CZ" sz="1500"/>
              <a:t>misku  a hrníček opravdu jídelní</a:t>
            </a:r>
            <a:endParaRPr sz="1500"/>
          </a:p>
          <a:p>
            <a:pPr indent="-205740" lvl="1" marL="74295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–"/>
            </a:pPr>
            <a:r>
              <a:rPr lang="cs-CZ" sz="1500"/>
              <a:t> ne krabičku, hrnek s uchem, takové, aby je unesli s horkým obsahem (kovové hodně pálí)</a:t>
            </a:r>
            <a:br>
              <a:rPr lang="cs-CZ" sz="1540"/>
            </a:br>
            <a:endParaRPr sz="1815"/>
          </a:p>
        </p:txBody>
      </p:sp>
      <p:pic>
        <p:nvPicPr>
          <p:cNvPr id="147" name="Google Shape;14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5553" y="4013190"/>
            <a:ext cx="1034340" cy="95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0392" y="4048983"/>
            <a:ext cx="705102" cy="88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55396" y="735502"/>
            <a:ext cx="20193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23478"/>
            <a:ext cx="8784975" cy="484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 txBox="1"/>
          <p:nvPr>
            <p:ph type="title"/>
          </p:nvPr>
        </p:nvSpPr>
        <p:spPr>
          <a:xfrm>
            <a:off x="863588" y="339502"/>
            <a:ext cx="74169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/>
              <a:t>Pomoc od rodičů</a:t>
            </a:r>
            <a:endParaRPr sz="2400"/>
          </a:p>
        </p:txBody>
      </p:sp>
      <p:sp>
        <p:nvSpPr>
          <p:cNvPr id="156" name="Google Shape;156;p20"/>
          <p:cNvSpPr txBox="1"/>
          <p:nvPr>
            <p:ph idx="1" type="body"/>
          </p:nvPr>
        </p:nvSpPr>
        <p:spPr>
          <a:xfrm>
            <a:off x="863588" y="1131590"/>
            <a:ext cx="5341269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225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cs-CZ" sz="1700"/>
              <a:t>potřebujeme pomoc s nakládáním i vykládáním v Praze</a:t>
            </a:r>
            <a:endParaRPr sz="1700"/>
          </a:p>
          <a:p>
            <a:pPr indent="-222250" lvl="0" marL="3429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cs-CZ" sz="1700"/>
              <a:t>oceníme darované</a:t>
            </a:r>
            <a:endParaRPr sz="1700"/>
          </a:p>
          <a:p>
            <a:pPr indent="-215900" lvl="1" marL="742950" rtl="0" algn="l">
              <a:lnSpc>
                <a:spcPct val="80000"/>
              </a:lnSpc>
              <a:spcBef>
                <a:spcPts val="308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lang="cs-CZ" sz="1700"/>
              <a:t>domácí medy, džemy, povidla, šťávy, kompoty na svačiny a snídaně </a:t>
            </a:r>
            <a:endParaRPr sz="1700"/>
          </a:p>
          <a:p>
            <a:pPr indent="-222250" lvl="0" marL="3429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cs-CZ" sz="1700"/>
              <a:t>sháníme nápady na upomínkový předmět pro všechny (loni to byl turbánek, předloni dřevěné kolečko s vypáleným obrázkem a datem tábora)</a:t>
            </a:r>
            <a:endParaRPr sz="1700"/>
          </a:p>
          <a:p>
            <a:pPr indent="-226058" lvl="0" marL="342900" marR="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Font typeface="Arial"/>
              <a:buChar char="•"/>
            </a:pPr>
            <a:r>
              <a:rPr lang="cs-CZ" sz="1700"/>
              <a:t>rádi bychom používali látkové obaly na zeleninu a ovoce, byl by někdo ochotný nám pár kusů ušít?</a:t>
            </a:r>
            <a:br>
              <a:rPr lang="cs-CZ" sz="1540"/>
            </a:br>
            <a:endParaRPr sz="1815"/>
          </a:p>
        </p:txBody>
      </p:sp>
      <p:pic>
        <p:nvPicPr>
          <p:cNvPr id="157" name="Google Shape;15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5553" y="4013190"/>
            <a:ext cx="1034340" cy="95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0392" y="4048983"/>
            <a:ext cx="705102" cy="88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61188" y="616676"/>
            <a:ext cx="20193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48241"/>
            <a:ext cx="8784975" cy="484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1"/>
          <p:cNvSpPr txBox="1"/>
          <p:nvPr>
            <p:ph type="title"/>
          </p:nvPr>
        </p:nvSpPr>
        <p:spPr>
          <a:xfrm>
            <a:off x="863588" y="339502"/>
            <a:ext cx="7416824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návštěvák 12. - 14. 7.</a:t>
            </a:r>
            <a:endParaRPr b="0" i="0" sz="2400" u="none" cap="none" strike="noStrike">
              <a:solidFill>
                <a:srgbClr val="255C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1"/>
          <p:cNvSpPr txBox="1"/>
          <p:nvPr>
            <p:ph idx="1" type="body"/>
          </p:nvPr>
        </p:nvSpPr>
        <p:spPr>
          <a:xfrm>
            <a:off x="863589" y="1131590"/>
            <a:ext cx="5397524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/>
              <a:t>letos spojen s bouráním tábora - čím dřív přijedete a čím více Vás bude, tím dřív budeme moct odjet</a:t>
            </a:r>
            <a:endParaRPr sz="1600"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příjezd v </a:t>
            </a:r>
            <a:r>
              <a:rPr lang="cs-CZ" sz="1600"/>
              <a:t>pátek odpoledne co nejdříve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cs-CZ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</a:t>
            </a:r>
            <a:r>
              <a:rPr lang="cs-CZ" sz="1600"/>
              <a:t>pátek večer slavnostní oheň s rodiči, v sobotu po obědě schůzka s rodiči</a:t>
            </a:r>
            <a:endParaRPr sz="1600"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/>
              <a:t>stravování společné od páteční večeře do nedělního oběda</a:t>
            </a:r>
            <a:endParaRPr sz="1600"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/>
              <a:t>v neděli potřebujeme u klubovny pomoct s vykládáním</a:t>
            </a:r>
            <a:endParaRPr sz="1600"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cs-CZ" sz="1600"/>
              <a:t>budeme rádi za donesené buchty a </a:t>
            </a:r>
            <a:endParaRPr sz="1600"/>
          </a:p>
          <a:p>
            <a:pPr indent="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3200"/>
              <a:buNone/>
            </a:pPr>
            <a:r>
              <a:rPr lang="cs-CZ" sz="1600"/>
              <a:t>koláče na sobotní a nedělní snídani</a:t>
            </a:r>
            <a:endParaRPr sz="1600"/>
          </a:p>
          <a:p>
            <a:pPr indent="-2413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848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5553" y="4013190"/>
            <a:ext cx="1034341" cy="955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0392" y="4048983"/>
            <a:ext cx="705101" cy="884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44019" y="735546"/>
            <a:ext cx="20193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KAUT_16-9_tapeta_prezentace">
  <a:themeElements>
    <a:clrScheme name="SKAUT">
      <a:dk1>
        <a:srgbClr val="255C9E"/>
      </a:dk1>
      <a:lt1>
        <a:srgbClr val="FFFFFF"/>
      </a:lt1>
      <a:dk2>
        <a:srgbClr val="255C9E"/>
      </a:dk2>
      <a:lt2>
        <a:srgbClr val="BED4DF"/>
      </a:lt2>
      <a:accent1>
        <a:srgbClr val="172882"/>
      </a:accent1>
      <a:accent2>
        <a:srgbClr val="E63434"/>
      </a:accent2>
      <a:accent3>
        <a:srgbClr val="89B917"/>
      </a:accent3>
      <a:accent4>
        <a:srgbClr val="A0057D"/>
      </a:accent4>
      <a:accent5>
        <a:srgbClr val="007BC3"/>
      </a:accent5>
      <a:accent6>
        <a:srgbClr val="EE8028"/>
      </a:accent6>
      <a:hlink>
        <a:srgbClr val="A87A93"/>
      </a:hlink>
      <a:folHlink>
        <a:srgbClr val="5F23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