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8YcLEFnO3IDgIXroMARmWRWzJ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A9AB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9AB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9AB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9AB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A9AB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D4E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www.fio.cz/ib2/transparent?a=2600532982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www.darujemekrouzky.cz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jpg"/><Relationship Id="rId7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4.jp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1.jpg"/><Relationship Id="rId7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://rys.skauting.cz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4201" y="36687"/>
            <a:ext cx="9141028" cy="5143500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3222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8061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7949" y="483518"/>
            <a:ext cx="592810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>
            <p:ph type="ctrTitle"/>
          </p:nvPr>
        </p:nvSpPr>
        <p:spPr>
          <a:xfrm>
            <a:off x="1979712" y="1214435"/>
            <a:ext cx="5184576" cy="1002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Tábor 20</a:t>
            </a:r>
            <a:r>
              <a:rPr lang="cs-CZ" sz="3200">
                <a:solidFill>
                  <a:srgbClr val="255C9E"/>
                </a:solidFill>
              </a:rPr>
              <a:t>23</a:t>
            </a:r>
            <a:endParaRPr sz="3200">
              <a:solidFill>
                <a:srgbClr val="255C9E"/>
              </a:solidFill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979712" y="2421188"/>
            <a:ext cx="5184576" cy="65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89E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28489E"/>
                </a:solidFill>
                <a:latin typeface="Arial"/>
                <a:ea typeface="Arial"/>
                <a:cs typeface="Arial"/>
                <a:sym typeface="Arial"/>
              </a:rPr>
              <a:t>Horosedly</a:t>
            </a:r>
            <a:endParaRPr b="0" i="0" sz="20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89E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28489E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89E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28489E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89E"/>
              </a:buClr>
              <a:buSzPts val="2000"/>
              <a:buFont typeface="Arial"/>
              <a:buNone/>
            </a:pPr>
            <a:r>
              <a:rPr lang="cs-CZ" sz="1100">
                <a:solidFill>
                  <a:srgbClr val="28489E"/>
                </a:solidFill>
              </a:rPr>
              <a:t>(prezentaci pak vyvěsíme na web)</a:t>
            </a:r>
            <a:endParaRPr sz="1100">
              <a:solidFill>
                <a:srgbClr val="28489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918" y="296489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Platby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863588" y="1131590"/>
            <a:ext cx="4629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Kontrola plateb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1200"/>
              <a:t>Transparentní účet </a:t>
            </a:r>
            <a:r>
              <a:rPr lang="cs-CZ" sz="1200" u="sng">
                <a:solidFill>
                  <a:schemeClr val="hlink"/>
                </a:solidFill>
                <a:hlinkClick r:id="rId4"/>
              </a:rPr>
              <a:t>https://www.fio.cz/ib2/transparent?a=2600532982</a:t>
            </a:r>
            <a:endParaRPr sz="1200"/>
          </a:p>
          <a:p>
            <a:pPr indent="-285750" lvl="0" marL="2857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1600"/>
              <a:t>Platba příspěvků </a:t>
            </a:r>
            <a:endParaRPr sz="1600"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4950" y="731150"/>
            <a:ext cx="3566200" cy="30215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Kroužky dětem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>
            <p:ph idx="1" type="body"/>
          </p:nvPr>
        </p:nvSpPr>
        <p:spPr>
          <a:xfrm>
            <a:off x="863599" y="1131598"/>
            <a:ext cx="7071900" cy="2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 ČRDM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cs-CZ" sz="1600" u="none" cap="none" strike="noStrike">
                <a:solidFill>
                  <a:srgbClr val="28489E"/>
                </a:solidFill>
                <a:latin typeface="Arial"/>
                <a:ea typeface="Arial"/>
                <a:cs typeface="Arial"/>
                <a:sym typeface="Arial"/>
              </a:rPr>
              <a:t>Přídavek na dítě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2 vouchery, každý za 1 000 Kč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Poplatek 250 Kč/voucher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cs-CZ" sz="1600" u="none" cap="none" strike="noStrike">
                <a:solidFill>
                  <a:srgbClr val="28489E"/>
                </a:solidFill>
                <a:latin typeface="Arial"/>
                <a:ea typeface="Arial"/>
                <a:cs typeface="Arial"/>
                <a:sym typeface="Arial"/>
              </a:rPr>
              <a:t>Registrace, tábor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 u="sng">
                <a:solidFill>
                  <a:schemeClr val="hlink"/>
                </a:solidFill>
                <a:hlinkClick r:id="rId4"/>
              </a:rPr>
              <a:t>Darujeme kroužky dětem – organizátor projektu je ČRDM (darujemekrouzky.cz)</a:t>
            </a:r>
            <a:r>
              <a:rPr lang="cs-CZ" sz="1600"/>
              <a:t> </a:t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Situace v Koťatech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 txBox="1"/>
          <p:nvPr>
            <p:ph idx="1" type="body"/>
          </p:nvPr>
        </p:nvSpPr>
        <p:spPr>
          <a:xfrm>
            <a:off x="863588" y="113159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Výpravy + schůzky</a:t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Obecně nakonec 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 txBox="1"/>
          <p:nvPr>
            <p:ph idx="1" type="body"/>
          </p:nvPr>
        </p:nvSpPr>
        <p:spPr>
          <a:xfrm>
            <a:off x="863588" y="113159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Omlouvání z akcí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D</a:t>
            </a:r>
            <a:r>
              <a:rPr b="0" i="0" lang="cs-CZ" sz="1600" u="none" cap="none" strike="noStrike">
                <a:solidFill>
                  <a:srgbClr val="28489E"/>
                </a:solidFill>
                <a:latin typeface="Arial"/>
                <a:ea typeface="Arial"/>
                <a:cs typeface="Arial"/>
                <a:sym typeface="Arial"/>
              </a:rPr>
              <a:t>eskovková schůzka 21. března</a:t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6">
            <a:alphaModFix/>
          </a:blip>
          <a:srcRect b="13687" l="12324" r="22187" t="18081"/>
          <a:stretch/>
        </p:blipFill>
        <p:spPr>
          <a:xfrm>
            <a:off x="1654450" y="2109000"/>
            <a:ext cx="4440324" cy="26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/>
          <p:nvPr/>
        </p:nvSpPr>
        <p:spPr>
          <a:xfrm>
            <a:off x="0" y="0"/>
            <a:ext cx="9141224" cy="5143500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162" y="2254250"/>
            <a:ext cx="6624736" cy="181363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 txBox="1"/>
          <p:nvPr>
            <p:ph type="title"/>
          </p:nvPr>
        </p:nvSpPr>
        <p:spPr>
          <a:xfrm>
            <a:off x="535225" y="2427725"/>
            <a:ext cx="6624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3600"/>
              <a:buFont typeface="Arial"/>
              <a:buNone/>
            </a:pPr>
            <a:r>
              <a:rPr lang="cs-CZ" sz="3600">
                <a:solidFill>
                  <a:srgbClr val="255C9E"/>
                </a:solidFill>
              </a:rPr>
              <a:t>DĚKUJEME ZA POZORNOST</a:t>
            </a:r>
            <a:endParaRPr b="1" i="0" sz="36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96488"/>
            <a:ext cx="8625981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>
            <p:ph type="title"/>
          </p:nvPr>
        </p:nvSpPr>
        <p:spPr>
          <a:xfrm>
            <a:off x="863588" y="296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Tábor 2</a:t>
            </a:r>
            <a:r>
              <a:rPr lang="cs-CZ" sz="2400"/>
              <a:t>. - 15. 7. 2023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863588" y="1131590"/>
            <a:ext cx="331180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Vedoucí: Veverka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Zástupce + zdravotník: Kuba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Piškot, Bonbon, Vlas</a:t>
            </a:r>
            <a:endParaRPr sz="1800"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Horosedly u Čkyně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Téměř holá louka, bez elektřiny</a:t>
            </a:r>
            <a:endParaRPr sz="180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7825" y="1258219"/>
            <a:ext cx="4188726" cy="27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96489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Důležité termíny</a:t>
            </a:r>
            <a:endParaRPr sz="2400"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863588" y="1131590"/>
            <a:ext cx="3708412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cena: 3500 Kč </a:t>
            </a:r>
            <a:r>
              <a:rPr b="0" i="1" lang="cs-CZ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(předběžné)</a:t>
            </a:r>
            <a:endParaRPr b="0" i="0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u="sng"/>
              <a:t>15. března</a:t>
            </a:r>
            <a:endParaRPr sz="1800" u="sng"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400"/>
              <a:t>Přihlášky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400"/>
              <a:t>Souhlas s poskytováním informací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1800" u="sng"/>
              <a:t>15. května</a:t>
            </a:r>
            <a:endParaRPr sz="1400" u="sng"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400"/>
              <a:t>Platba</a:t>
            </a:r>
            <a:endParaRPr/>
          </a:p>
          <a:p>
            <a:pPr indent="-342900" lvl="2" marL="1257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000"/>
              <a:t>Při odhlášení po termínu splatnosti je storno poplatek 50% z ceny tábora</a:t>
            </a:r>
            <a:endParaRPr/>
          </a:p>
          <a:p>
            <a:pPr indent="-342900" lvl="2" marL="1257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000"/>
              <a:t>Platba na 2600532982/2010</a:t>
            </a:r>
            <a:endParaRPr/>
          </a:p>
          <a:p>
            <a:pPr indent="-342900" lvl="2" marL="1257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000"/>
              <a:t>VS: 1480</a:t>
            </a:r>
            <a:endParaRPr/>
          </a:p>
          <a:p>
            <a:pPr indent="-342900" lvl="2" marL="1257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000"/>
              <a:t>Zpráva pro příjemnce: Tábor Horosedly + jméno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 u="sng"/>
              <a:t>1. června</a:t>
            </a:r>
            <a:endParaRPr u="sng"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400"/>
              <a:t>Posudek o zdravotní způsobilosti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soba, tráva, exteriér, sport&#10;&#10;Popis byl vytvořen automaticky"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3487" y="1333947"/>
            <a:ext cx="3619236" cy="2411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07" y="296489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Přípravka 30. 6. – 2. 7.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863588" y="1131590"/>
            <a:ext cx="4296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98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255C9E"/>
                </a:solidFill>
              </a:rPr>
              <a:t>Nakládání věcí v pátek v odpoledních hodinách </a:t>
            </a:r>
            <a:endParaRPr/>
          </a:p>
          <a:p>
            <a:pPr indent="-171450" lvl="0" marL="298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255C9E"/>
                </a:solidFill>
              </a:rPr>
              <a:t>Každá ruka dobrá</a:t>
            </a:r>
            <a:endParaRPr/>
          </a:p>
          <a:p>
            <a:pPr indent="-171450" lvl="0" marL="298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255C9E"/>
                </a:solidFill>
              </a:rPr>
              <a:t>Odevzdání všech věcí, které se budou na louku vyvážet autem</a:t>
            </a:r>
            <a:endParaRPr/>
          </a:p>
          <a:p>
            <a:pPr indent="-171450" lvl="0" marL="298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255C9E"/>
                </a:solidFill>
              </a:rPr>
              <a:t>A</a:t>
            </a:r>
            <a:r>
              <a:rPr lang="cs-CZ" sz="1600">
                <a:solidFill>
                  <a:srgbClr val="255C9E"/>
                </a:solidFill>
              </a:rPr>
              <a:t>uta pravděpodobně zůstávají dole</a:t>
            </a:r>
            <a:endParaRPr/>
          </a:p>
          <a:p>
            <a:pPr indent="-171450" lvl="0" marL="298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255C9E"/>
                </a:solidFill>
              </a:rPr>
              <a:t>Z</a:t>
            </a:r>
            <a:r>
              <a:rPr lang="cs-CZ" sz="1600">
                <a:solidFill>
                  <a:srgbClr val="255C9E"/>
                </a:solidFill>
              </a:rPr>
              <a:t>a každou rodinu alespoň 1 dospělý</a:t>
            </a:r>
            <a:endParaRPr/>
          </a:p>
          <a:p>
            <a:pPr indent="-171450" lvl="0" marL="298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255C9E"/>
                </a:solidFill>
              </a:rPr>
              <a:t>Děti</a:t>
            </a:r>
            <a:endParaRPr/>
          </a:p>
          <a:p>
            <a:pPr indent="-171450" lvl="1" marL="7556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Char char="•"/>
            </a:pPr>
            <a:r>
              <a:rPr lang="cs-CZ" sz="1200">
                <a:solidFill>
                  <a:srgbClr val="255C9E"/>
                </a:solidFill>
              </a:rPr>
              <a:t>při stavbě s doprovodem mimo tábor</a:t>
            </a:r>
            <a:endParaRPr/>
          </a:p>
          <a:p>
            <a:pPr indent="-171450" lvl="1" marL="7556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Char char="•"/>
            </a:pPr>
            <a:r>
              <a:rPr lang="cs-CZ" sz="1200">
                <a:solidFill>
                  <a:srgbClr val="255C9E"/>
                </a:solidFill>
              </a:rPr>
              <a:t>jedou s rodiči</a:t>
            </a:r>
            <a:endParaRPr sz="1200">
              <a:solidFill>
                <a:srgbClr val="255C9E"/>
              </a:solidFill>
            </a:endParaRPr>
          </a:p>
          <a:p>
            <a:pPr indent="-69850" lvl="1" marL="7556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rgbClr val="255C9E"/>
              </a:solidFill>
            </a:endParaRPr>
          </a:p>
          <a:p>
            <a:pPr indent="-69850" lvl="1" marL="7556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8489E"/>
              </a:buClr>
              <a:buSzPts val="1600"/>
              <a:buFont typeface="Arial"/>
              <a:buNone/>
            </a:pPr>
            <a:r>
              <a:t/>
            </a:r>
            <a:endParaRPr sz="1200"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ráva, obloha, exteriér, osoba&#10;&#10;Popis byl vytvořen automaticky" id="119" name="Google Shape;11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1697" y="869887"/>
            <a:ext cx="2268527" cy="340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57" y="151079"/>
            <a:ext cx="8784975" cy="48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>
            <p:ph type="title"/>
          </p:nvPr>
        </p:nvSpPr>
        <p:spPr>
          <a:xfrm>
            <a:off x="824038" y="28015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Bourání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6003" y="395384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0842" y="3989633"/>
            <a:ext cx="705102" cy="8840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-37400" y="982125"/>
            <a:ext cx="56784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cs-CZ" sz="2100"/>
              <a:t>14. – 15. 7.</a:t>
            </a:r>
            <a:endParaRPr sz="2100"/>
          </a:p>
          <a:p>
            <a:pPr indent="-215900" lvl="0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cs-CZ" sz="2100"/>
              <a:t>Příjezd rodičů nejdřív v pátek po obědě</a:t>
            </a:r>
            <a:endParaRPr sz="2100"/>
          </a:p>
          <a:p>
            <a:pPr indent="-215900" lvl="0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cs-CZ" sz="2100"/>
              <a:t>Slavnostní oheň v pátek večer</a:t>
            </a:r>
            <a:endParaRPr sz="2100"/>
          </a:p>
          <a:p>
            <a:pPr indent="-215900" lvl="0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cs-CZ" sz="2100"/>
              <a:t>Vyklízení věcí v sobotu večer u klubovny – </a:t>
            </a:r>
            <a:r>
              <a:rPr b="1" lang="cs-CZ" sz="2100" u="sng"/>
              <a:t>důležité</a:t>
            </a:r>
            <a:endParaRPr sz="2100"/>
          </a:p>
          <a:p>
            <a:pPr indent="-215900" lvl="0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cs-CZ" sz="2100"/>
              <a:t>Účast po celou dobu bourání - </a:t>
            </a:r>
            <a:r>
              <a:rPr b="1" lang="cs-CZ" sz="2100" u="sng"/>
              <a:t>důležité</a:t>
            </a:r>
            <a:endParaRPr sz="2100"/>
          </a:p>
          <a:p>
            <a:pPr indent="-215900" lvl="0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cs-CZ" sz="2100"/>
              <a:t>Napečené koláče na sobotní snídani ☺</a:t>
            </a:r>
            <a:endParaRPr sz="2100"/>
          </a:p>
        </p:txBody>
      </p:sp>
      <p:pic>
        <p:nvPicPr>
          <p:cNvPr descr="Obsah obrázku osoba, zeď, interiér, muž&#10;&#10;Popis byl vytvořen automaticky" id="129" name="Google Shape;12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2025" y="87850"/>
            <a:ext cx="2862100" cy="1906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strom, tráva, exteriér, rostlina&#10;&#10;Popis byl vytvořen automaticky" id="130" name="Google Shape;13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3815" y="2227596"/>
            <a:ext cx="2670302" cy="200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85900"/>
            <a:ext cx="8784879" cy="484688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6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Vybavení</a:t>
            </a:r>
            <a:endParaRPr sz="2400"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628113" y="1023690"/>
            <a:ext cx="539204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•"/>
            </a:pPr>
            <a:r>
              <a:rPr lang="cs-CZ" sz="1700"/>
              <a:t>S časovým předstihem seznam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•"/>
            </a:pPr>
            <a:r>
              <a:rPr lang="cs-CZ" sz="1700"/>
              <a:t>Etapa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Font typeface="Arial"/>
              <a:buChar char="•"/>
            </a:pPr>
            <a:r>
              <a:rPr lang="cs-CZ" sz="1300"/>
              <a:t>Rychlé šípy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Font typeface="Arial"/>
              <a:buChar char="•"/>
            </a:pPr>
            <a:r>
              <a:rPr lang="cs-CZ" sz="1300"/>
              <a:t>Oblečení laděné do této </a:t>
            </a:r>
            <a:r>
              <a:rPr lang="cs-CZ" sz="1300"/>
              <a:t>tématiky</a:t>
            </a:r>
            <a:r>
              <a:rPr lang="cs-CZ" sz="1300"/>
              <a:t> </a:t>
            </a:r>
            <a:endParaRPr sz="1300"/>
          </a:p>
          <a:p>
            <a:pPr indent="-342900" lvl="0" marL="3429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Char char="•"/>
            </a:pPr>
            <a:r>
              <a:rPr lang="cs-CZ" sz="1700"/>
              <a:t>Oblečení do přírody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Char char="•"/>
            </a:pPr>
            <a:r>
              <a:rPr lang="cs-CZ" sz="1700"/>
              <a:t>Bedna! (</a:t>
            </a:r>
            <a:r>
              <a:rPr b="1" lang="cs-CZ" sz="1700" u="sng"/>
              <a:t>ne kufr</a:t>
            </a:r>
            <a:r>
              <a:rPr lang="cs-CZ" sz="1700"/>
              <a:t>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Font typeface="Arial"/>
              <a:buChar char="•"/>
            </a:pPr>
            <a:r>
              <a:rPr lang="cs-CZ" sz="1300"/>
              <a:t>Je nutné dodržovat doporučené rozměry bedny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Char char="•"/>
            </a:pPr>
            <a:r>
              <a:rPr lang="cs-CZ" sz="1700"/>
              <a:t>Vše zabaleno v bedně a velkém batohu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Char char="•"/>
            </a:pPr>
            <a:r>
              <a:rPr lang="cs-CZ" sz="1700"/>
              <a:t>Všechno oblečení i vybavení </a:t>
            </a:r>
            <a:r>
              <a:rPr b="1" lang="cs-CZ" sz="1700" u="sng"/>
              <a:t>podepsané</a:t>
            </a:r>
            <a:endParaRPr b="1"/>
          </a:p>
          <a:p>
            <a:pPr indent="-342900" lvl="1" marL="8001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Font typeface="Arial"/>
              <a:buChar char="•"/>
            </a:pPr>
            <a:r>
              <a:rPr lang="cs-CZ" sz="1300"/>
              <a:t>I drobnosti jako např. kolíčky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Font typeface="Arial"/>
              <a:buChar char="•"/>
            </a:pPr>
            <a:r>
              <a:rPr lang="cs-CZ" sz="1700"/>
              <a:t>Jídelní potřeby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Font typeface="Arial"/>
              <a:buChar char="•"/>
            </a:pPr>
            <a:r>
              <a:rPr lang="cs-CZ" sz="1300"/>
              <a:t>Opravdu jídelní, s ohledem na to, že jsme na táboře</a:t>
            </a: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soba, tráva, exteriér, dítě&#10;&#10;Popis byl vytvořen automaticky" id="140" name="Google Shape;14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2289" y="432244"/>
            <a:ext cx="3516146" cy="23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7">
            <a:alphaModFix/>
          </a:blip>
          <a:srcRect b="0" l="15641" r="12576" t="0"/>
          <a:stretch/>
        </p:blipFill>
        <p:spPr>
          <a:xfrm>
            <a:off x="5940475" y="3022225"/>
            <a:ext cx="1583625" cy="12414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25" y="148240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Praktické</a:t>
            </a:r>
            <a:endParaRPr sz="2400"/>
          </a:p>
        </p:txBody>
      </p:sp>
      <p:sp>
        <p:nvSpPr>
          <p:cNvPr id="148" name="Google Shape;148;p7"/>
          <p:cNvSpPr txBox="1"/>
          <p:nvPr>
            <p:ph idx="1" type="body"/>
          </p:nvPr>
        </p:nvSpPr>
        <p:spPr>
          <a:xfrm>
            <a:off x="863588" y="1131590"/>
            <a:ext cx="368344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6058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Char char="•"/>
            </a:pPr>
            <a:r>
              <a:rPr lang="cs-CZ" sz="1815"/>
              <a:t>Na tábor s námi jezdí děti, které známe</a:t>
            </a:r>
            <a:endParaRPr/>
          </a:p>
          <a:p>
            <a:pPr indent="-226058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Char char="•"/>
            </a:pPr>
            <a:r>
              <a:rPr lang="cs-CZ" sz="1815" u="sng"/>
              <a:t>Dopisy</a:t>
            </a:r>
            <a:endParaRPr u="sng"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Dobrovolné – odevzdání dopisů dopředu (max. 5, nečíslované)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Balíčky pouze se zapomenutými věcmi</a:t>
            </a:r>
            <a:endParaRPr/>
          </a:p>
          <a:p>
            <a:pPr indent="-285750" lvl="0" marL="4025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815" u="sng"/>
              <a:t>Co nebrat</a:t>
            </a:r>
            <a:endParaRPr u="sng"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Náchylné hračky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Elektroniku 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Velké kapesné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Jídlo 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Stříkací repelent</a:t>
            </a:r>
            <a:endParaRPr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soba, tráva, mladý&#10;&#10;Popis byl vytvořen automaticky" id="151" name="Google Shape;15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7028" y="1131502"/>
            <a:ext cx="4005112" cy="266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96489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Pomoc od rodičů</a:t>
            </a:r>
            <a:endParaRPr sz="2400"/>
          </a:p>
        </p:txBody>
      </p:sp>
      <p:sp>
        <p:nvSpPr>
          <p:cNvPr id="158" name="Google Shape;158;p8"/>
          <p:cNvSpPr txBox="1"/>
          <p:nvPr>
            <p:ph idx="1" type="body"/>
          </p:nvPr>
        </p:nvSpPr>
        <p:spPr>
          <a:xfrm>
            <a:off x="404825" y="916726"/>
            <a:ext cx="49656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s-CZ" sz="1600"/>
              <a:t>Více potřeba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Natření jídelny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Obstarání dětí na přípravce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Vaření obědu na přípravce</a:t>
            </a:r>
            <a:endParaRPr sz="1415"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Nakládání a vykládání věcí před a po táboře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Koláčky k snídani na bourání</a:t>
            </a:r>
            <a:endParaRPr/>
          </a:p>
          <a:p>
            <a:pPr indent="0" lvl="1" marL="57404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sz="1415"/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cs-CZ" sz="1600"/>
              <a:t>Méně potřeba (ale stále ☺)</a:t>
            </a:r>
            <a:endParaRPr/>
          </a:p>
          <a:p>
            <a:pPr indent="-28575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cs-CZ" sz="1415"/>
              <a:t>Marmelády, šťávy, džemy apod.</a:t>
            </a:r>
            <a:endParaRPr sz="1415"/>
          </a:p>
          <a:p>
            <a:pPr indent="-114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815"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soba, jídlo, kuchyně, příprava&#10;&#10;Popis byl vytvořen automaticky" id="161" name="Google Shape;16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3674" y="408600"/>
            <a:ext cx="3481550" cy="231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pizza, stůl, interiér, jídlo&#10;&#10;Popis byl vytvořen automaticky" id="162" name="Google Shape;16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71844" y="3071786"/>
            <a:ext cx="2941276" cy="19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Informace o táboře: </a:t>
            </a:r>
            <a:r>
              <a:rPr lang="cs-CZ" sz="2400" u="sng">
                <a:solidFill>
                  <a:schemeClr val="hlink"/>
                </a:solidFill>
                <a:hlinkClick r:id="rId4"/>
              </a:rPr>
              <a:t>http://rys.skauting.cz/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>
            <p:ph idx="1" type="body"/>
          </p:nvPr>
        </p:nvSpPr>
        <p:spPr>
          <a:xfrm>
            <a:off x="863588" y="113159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Veškeré důležité informace v táborovém časopisu</a:t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5418" y="1583989"/>
            <a:ext cx="6144230" cy="280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AUT_16-9_tapeta_prezentace">
  <a:themeElements>
    <a:clrScheme name="SKAUT">
      <a:dk1>
        <a:srgbClr val="255C9E"/>
      </a:dk1>
      <a:lt1>
        <a:srgbClr val="FFFFFF"/>
      </a:lt1>
      <a:dk2>
        <a:srgbClr val="255C9E"/>
      </a:dk2>
      <a:lt2>
        <a:srgbClr val="BED4DF"/>
      </a:lt2>
      <a:accent1>
        <a:srgbClr val="172882"/>
      </a:accent1>
      <a:accent2>
        <a:srgbClr val="E63434"/>
      </a:accent2>
      <a:accent3>
        <a:srgbClr val="89B917"/>
      </a:accent3>
      <a:accent4>
        <a:srgbClr val="A0057D"/>
      </a:accent4>
      <a:accent5>
        <a:srgbClr val="007BC3"/>
      </a:accent5>
      <a:accent6>
        <a:srgbClr val="EE8028"/>
      </a:accent6>
      <a:hlink>
        <a:srgbClr val="A87A93"/>
      </a:hlink>
      <a:folHlink>
        <a:srgbClr val="5F23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