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8" roundtripDataSignature="AMtx7mji0Cogk5AtbeDq46tTMJdzQckaB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4" name="Barbora Vlčková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3-03-08T13:06:01.306">
    <p:pos x="6000" y="0"/>
    <p:text>Je to bombastické :*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rVbvQ9Y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3-03-08T13:13:28.774">
    <p:pos x="543" y="712"/>
    <p:text>sedí nám datumy s kotaty?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rVbvQ9k"/>
      </p:ext>
    </p:extLst>
  </p:cm>
  <p:cm authorId="0" idx="3" dt="2023-03-08T13:13:28.774">
    <p:pos x="543" y="712"/>
    <p:text>Nesedí, ale co už...</p:text>
    <p:extLst>
      <p:ext uri="{C676402C-5697-4E1C-873F-D02D1690AC5C}">
        <p15:threadingInfo timeZoneBias="0">
          <p15:parentCm authorId="0" idx="2"/>
        </p15:threadingInfo>
      </p:ext>
      <p:ext uri="http://customooxmlschemas.google.com/">
        <go:slidesCustomData xmlns:go="http://customooxmlschemas.google.com/" commentPostId="AAAAsmDVVzA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4" dt="2023-02-22T17:15:28.205">
    <p:pos x="6000" y="0"/>
    <p:text>doplnit info k tomu viz kačky mailm týkající se tohoto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rVbvQ9U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0fe8a07065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5" name="Google Shape;175;g20fe8a07065_0_9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4" name="Google Shape;184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4" name="Google Shape;194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1" name="Google Shape;11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2" name="Google Shape;12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0fe8a07065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4" name="Google Shape;134;g20fe8a07065_0_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98450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55C9E"/>
              </a:buClr>
              <a:buSzPts val="1100"/>
              <a:buChar char="–"/>
            </a:pPr>
            <a:r>
              <a:rPr lang="cs-CZ">
                <a:solidFill>
                  <a:srgbClr val="255C9E"/>
                </a:solidFill>
              </a:rPr>
              <a:t>sraz u klubovny 15:50</a:t>
            </a:r>
            <a:endParaRPr>
              <a:solidFill>
                <a:srgbClr val="255C9E"/>
              </a:solidFill>
            </a:endParaRPr>
          </a:p>
          <a:p>
            <a:pPr indent="-298450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55C9E"/>
              </a:buClr>
              <a:buSzPts val="1100"/>
              <a:buChar char="–"/>
            </a:pPr>
            <a:r>
              <a:rPr lang="cs-CZ">
                <a:solidFill>
                  <a:srgbClr val="255C9E"/>
                </a:solidFill>
              </a:rPr>
              <a:t>děti budou odcházet od klubovny v 16:09</a:t>
            </a:r>
            <a:endParaRPr>
              <a:solidFill>
                <a:srgbClr val="255C9E"/>
              </a:solidFill>
            </a:endParaRPr>
          </a:p>
          <a:p>
            <a:pPr indent="-298450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55C9E"/>
              </a:buClr>
              <a:buSzPts val="1100"/>
              <a:buChar char="–"/>
            </a:pPr>
            <a:r>
              <a:rPr lang="cs-CZ">
                <a:solidFill>
                  <a:srgbClr val="255C9E"/>
                </a:solidFill>
              </a:rPr>
              <a:t>nakládání proběhne až po rozloučení</a:t>
            </a:r>
            <a:endParaRPr>
              <a:solidFill>
                <a:srgbClr val="255C9E"/>
              </a:solidFill>
            </a:endParaRPr>
          </a:p>
          <a:p>
            <a:pPr indent="-298450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55C9E"/>
              </a:buClr>
              <a:buSzPts val="1100"/>
              <a:buChar char="–"/>
            </a:pPr>
            <a:r>
              <a:rPr lang="cs-CZ">
                <a:solidFill>
                  <a:srgbClr val="255C9E"/>
                </a:solidFill>
              </a:rPr>
              <a:t>dokumentace bude vybírána poté </a:t>
            </a:r>
            <a:endParaRPr sz="500"/>
          </a:p>
        </p:txBody>
      </p:sp>
      <p:sp>
        <p:nvSpPr>
          <p:cNvPr id="144" name="Google Shape;14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0fe8a0706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4" name="Google Shape;154;g20fe8a07065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5" name="Google Shape;165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12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A9ABC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9AB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A9ABC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A9ABC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A9ABC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A9ABC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A9ABC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A9ABC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A9ABC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1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0" name="Google Shape;70;p21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2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2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2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/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Google Shape;76;p22"/>
          <p:cNvSpPr txBox="1"/>
          <p:nvPr>
            <p:ph idx="1" type="body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2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2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2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13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1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1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1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části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14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A9ABC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A9ABC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A9ABC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A9ABC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A9ABC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A9ABC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A9ABC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A9ABC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A9ABC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1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1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1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15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15"/>
          <p:cNvSpPr txBox="1"/>
          <p:nvPr>
            <p:ph idx="2" type="body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1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1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1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8" name="Google Shape;38;p16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16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16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16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1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1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1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uze nadpis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7" name="Google Shape;47;p1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1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1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6" name="Google Shape;56;p19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9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1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1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3" name="Google Shape;63;p20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2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2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2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DD4E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14.png"/><Relationship Id="rId5" Type="http://schemas.openxmlformats.org/officeDocument/2006/relationships/image" Target="../media/image11.png"/><Relationship Id="rId6" Type="http://schemas.openxmlformats.org/officeDocument/2006/relationships/image" Target="../media/image20.png"/><Relationship Id="rId7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comments" Target="../comments/comment3.xml"/><Relationship Id="rId4" Type="http://schemas.openxmlformats.org/officeDocument/2006/relationships/image" Target="../media/image3.png"/><Relationship Id="rId5" Type="http://schemas.openxmlformats.org/officeDocument/2006/relationships/hyperlink" Target="https://www.darujemekrouzky.cz/" TargetMode="External"/><Relationship Id="rId6" Type="http://schemas.openxmlformats.org/officeDocument/2006/relationships/image" Target="../media/image11.png"/><Relationship Id="rId7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hyperlink" Target="https://www.fio.cz/ib2/transparent?a=2600532982" TargetMode="External"/><Relationship Id="rId5" Type="http://schemas.openxmlformats.org/officeDocument/2006/relationships/image" Target="../media/image11.png"/><Relationship Id="rId6" Type="http://schemas.openxmlformats.org/officeDocument/2006/relationships/image" Target="../media/image20.png"/><Relationship Id="rId7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Relationship Id="rId6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20.png"/><Relationship Id="rId6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comments" Target="../comments/comment2.xml"/><Relationship Id="rId4" Type="http://schemas.openxmlformats.org/officeDocument/2006/relationships/image" Target="../media/image3.png"/><Relationship Id="rId5" Type="http://schemas.openxmlformats.org/officeDocument/2006/relationships/image" Target="../media/image11.png"/><Relationship Id="rId6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20.png"/><Relationship Id="rId6" Type="http://schemas.openxmlformats.org/officeDocument/2006/relationships/image" Target="../media/image10.png"/><Relationship Id="rId7" Type="http://schemas.openxmlformats.org/officeDocument/2006/relationships/image" Target="../media/image2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20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20.png"/><Relationship Id="rId6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20.png"/><Relationship Id="rId6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hyperlink" Target="http://rys.skauting.cz/" TargetMode="External"/><Relationship Id="rId5" Type="http://schemas.openxmlformats.org/officeDocument/2006/relationships/image" Target="../media/image11.png"/><Relationship Id="rId6" Type="http://schemas.openxmlformats.org/officeDocument/2006/relationships/image" Target="../media/image20.png"/><Relationship Id="rId7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9141224" cy="5143500"/>
          </a:xfrm>
          <a:prstGeom prst="rect">
            <a:avLst/>
          </a:prstGeom>
          <a:blipFill rotWithShape="1">
            <a:blip r:embed="rId4">
              <a:alphaModFix amt="3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53222" y="4013190"/>
            <a:ext cx="1034341" cy="955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18061" y="4048983"/>
            <a:ext cx="705101" cy="884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07949" y="483518"/>
            <a:ext cx="5928102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>
            <p:ph type="ctrTitle"/>
          </p:nvPr>
        </p:nvSpPr>
        <p:spPr>
          <a:xfrm>
            <a:off x="1979712" y="1214435"/>
            <a:ext cx="5184576" cy="10022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5C9E"/>
              </a:buClr>
              <a:buSzPts val="3200"/>
              <a:buFont typeface="Arial"/>
              <a:buNone/>
            </a:pPr>
            <a:r>
              <a:rPr b="0" i="0" lang="cs-CZ" sz="3200" u="none" cap="none" strike="noStrike">
                <a:solidFill>
                  <a:srgbClr val="255C9E"/>
                </a:solidFill>
                <a:latin typeface="Arial"/>
                <a:ea typeface="Arial"/>
                <a:cs typeface="Arial"/>
                <a:sym typeface="Arial"/>
              </a:rPr>
              <a:t>Tábor 20</a:t>
            </a:r>
            <a:r>
              <a:rPr lang="cs-CZ" sz="3200">
                <a:solidFill>
                  <a:srgbClr val="255C9E"/>
                </a:solidFill>
              </a:rPr>
              <a:t>23</a:t>
            </a:r>
            <a:endParaRPr b="0" i="0" sz="3200" u="none" cap="none" strike="noStrike">
              <a:solidFill>
                <a:srgbClr val="255C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1979712" y="2421188"/>
            <a:ext cx="5184576" cy="6546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489E"/>
              </a:buClr>
              <a:buSzPts val="2000"/>
              <a:buFont typeface="Arial"/>
              <a:buNone/>
            </a:pPr>
            <a:r>
              <a:rPr lang="cs-CZ" sz="2000">
                <a:solidFill>
                  <a:srgbClr val="28489E"/>
                </a:solidFill>
              </a:rPr>
              <a:t>DUB</a:t>
            </a:r>
            <a:endParaRPr b="0" i="0" sz="2000" u="none" cap="none" strike="noStrike">
              <a:solidFill>
                <a:srgbClr val="28489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g20fe8a07065_0_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512" y="123478"/>
            <a:ext cx="8784975" cy="484701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g20fe8a07065_0_97"/>
          <p:cNvSpPr txBox="1"/>
          <p:nvPr>
            <p:ph type="title"/>
          </p:nvPr>
        </p:nvSpPr>
        <p:spPr>
          <a:xfrm>
            <a:off x="863588" y="339502"/>
            <a:ext cx="74169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/>
              <a:t>Kroužky dětem</a:t>
            </a:r>
            <a:endParaRPr b="0" i="0" sz="2400" u="none" cap="none" strike="noStrike">
              <a:solidFill>
                <a:srgbClr val="255C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g20fe8a07065_0_97"/>
          <p:cNvSpPr txBox="1"/>
          <p:nvPr>
            <p:ph idx="1" type="body"/>
          </p:nvPr>
        </p:nvSpPr>
        <p:spPr>
          <a:xfrm>
            <a:off x="863599" y="1131598"/>
            <a:ext cx="7071900" cy="28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cs-CZ" sz="1600">
                <a:solidFill>
                  <a:srgbClr val="28489E"/>
                </a:solidFill>
              </a:rPr>
              <a:t> ČRDM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b="0" i="0" lang="cs-CZ" sz="1600" u="none" cap="none" strike="noStrike">
                <a:solidFill>
                  <a:srgbClr val="28489E"/>
                </a:solidFill>
                <a:latin typeface="Arial"/>
                <a:ea typeface="Arial"/>
                <a:cs typeface="Arial"/>
                <a:sym typeface="Arial"/>
              </a:rPr>
              <a:t>Přídavek na dítě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cs-CZ" sz="1600">
                <a:solidFill>
                  <a:srgbClr val="28489E"/>
                </a:solidFill>
              </a:rPr>
              <a:t>2 vouchery, každý za 1 000 Kč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cs-CZ" sz="1600">
                <a:solidFill>
                  <a:srgbClr val="28489E"/>
                </a:solidFill>
              </a:rPr>
              <a:t>Poplatek 250 Kč/voucher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b="0" i="0" lang="cs-CZ" sz="1600" u="none" cap="none" strike="noStrike">
                <a:solidFill>
                  <a:srgbClr val="28489E"/>
                </a:solidFill>
                <a:latin typeface="Arial"/>
                <a:ea typeface="Arial"/>
                <a:cs typeface="Arial"/>
                <a:sym typeface="Arial"/>
              </a:rPr>
              <a:t>Registrace, tábor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cs-CZ" sz="1600" u="sng">
                <a:solidFill>
                  <a:schemeClr val="hlink"/>
                </a:solidFill>
                <a:hlinkClick r:id="rId5"/>
              </a:rPr>
              <a:t>Darujeme kroužky dětem – organizátor projektu je ČRDM (darujemekrouzky.cz)</a:t>
            </a:r>
            <a:r>
              <a:rPr lang="cs-CZ" sz="1600"/>
              <a:t> </a:t>
            </a:r>
            <a:endParaRPr b="0" i="0" sz="1600" u="none" cap="none" strike="noStrike">
              <a:solidFill>
                <a:srgbClr val="2848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g20fe8a07065_0_9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35553" y="4013190"/>
            <a:ext cx="1034340" cy="955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20fe8a07065_0_9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100392" y="4048983"/>
            <a:ext cx="705102" cy="884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123478"/>
            <a:ext cx="8784976" cy="4847012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9"/>
          <p:cNvSpPr txBox="1"/>
          <p:nvPr>
            <p:ph type="title"/>
          </p:nvPr>
        </p:nvSpPr>
        <p:spPr>
          <a:xfrm>
            <a:off x="863588" y="339502"/>
            <a:ext cx="7416824" cy="792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5C9E"/>
              </a:buClr>
              <a:buSzPts val="2400"/>
              <a:buFont typeface="Arial"/>
              <a:buNone/>
            </a:pPr>
            <a:r>
              <a:rPr b="0" i="0" lang="cs-CZ" sz="2400" u="none" cap="none" strike="noStrike">
                <a:solidFill>
                  <a:srgbClr val="255C9E"/>
                </a:solidFill>
                <a:latin typeface="Arial"/>
                <a:ea typeface="Arial"/>
                <a:cs typeface="Arial"/>
                <a:sym typeface="Arial"/>
              </a:rPr>
              <a:t>Obecně </a:t>
            </a:r>
            <a:r>
              <a:rPr lang="cs-CZ" sz="2400">
                <a:solidFill>
                  <a:srgbClr val="255C9E"/>
                </a:solidFill>
              </a:rPr>
              <a:t>n</a:t>
            </a:r>
            <a:r>
              <a:rPr b="0" i="0" lang="cs-CZ" sz="2400" u="none" cap="none" strike="noStrike">
                <a:solidFill>
                  <a:srgbClr val="255C9E"/>
                </a:solidFill>
                <a:latin typeface="Arial"/>
                <a:ea typeface="Arial"/>
                <a:cs typeface="Arial"/>
                <a:sym typeface="Arial"/>
              </a:rPr>
              <a:t>a konec</a:t>
            </a:r>
            <a:endParaRPr b="0" i="0" sz="2400" u="none" cap="none" strike="noStrike">
              <a:solidFill>
                <a:srgbClr val="255C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9"/>
          <p:cNvSpPr txBox="1"/>
          <p:nvPr>
            <p:ph idx="1" type="body"/>
          </p:nvPr>
        </p:nvSpPr>
        <p:spPr>
          <a:xfrm>
            <a:off x="863588" y="1131590"/>
            <a:ext cx="7416824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/>
              <a:t>Transparentní účet - </a:t>
            </a:r>
            <a:r>
              <a:rPr lang="cs-CZ" sz="1600" u="sng">
                <a:solidFill>
                  <a:schemeClr val="hlink"/>
                </a:solidFill>
                <a:hlinkClick r:id="rId4"/>
              </a:rPr>
              <a:t>https://www.fio.cz/ib2/transparent?a=2600532982</a:t>
            </a:r>
            <a:endParaRPr sz="1600"/>
          </a:p>
          <a:p>
            <a:pPr indent="-342900" lvl="0" marL="342900" marR="0" rtl="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/>
              <a:t>Junshop - nahlášením čísla střediskové karty - 58674670390 - získáte slevu</a:t>
            </a:r>
            <a:endParaRPr sz="1600"/>
          </a:p>
          <a:p>
            <a:pPr indent="-342900" lvl="0" marL="342900" marR="0" rtl="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/>
              <a:t>Nováčky zatím stále nepřijímáme</a:t>
            </a:r>
            <a:r>
              <a:rPr lang="cs-CZ" sz="1600"/>
              <a:t>, zájemce zapisujeme na čekací listinu</a:t>
            </a:r>
            <a:endParaRPr sz="1600"/>
          </a:p>
          <a:p>
            <a:pPr indent="-342900" lvl="0" marL="342900" marR="0" rtl="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/>
              <a:t>Dotazy - neváhejte psát email komukoliv z vedení</a:t>
            </a:r>
            <a:endParaRPr sz="1600"/>
          </a:p>
        </p:txBody>
      </p:sp>
      <p:pic>
        <p:nvPicPr>
          <p:cNvPr id="189" name="Google Shape;189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35553" y="4013190"/>
            <a:ext cx="1034341" cy="955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00392" y="4048983"/>
            <a:ext cx="705101" cy="884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083203" y="2651000"/>
            <a:ext cx="2298601" cy="194754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3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"/>
          <p:cNvSpPr/>
          <p:nvPr/>
        </p:nvSpPr>
        <p:spPr>
          <a:xfrm>
            <a:off x="0" y="0"/>
            <a:ext cx="9141224" cy="5143500"/>
          </a:xfrm>
          <a:prstGeom prst="rect">
            <a:avLst/>
          </a:prstGeom>
          <a:blipFill rotWithShape="1">
            <a:blip r:embed="rId3">
              <a:alphaModFix amt="3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5162" y="2254250"/>
            <a:ext cx="6624736" cy="1813633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0"/>
          <p:cNvSpPr txBox="1"/>
          <p:nvPr>
            <p:ph type="title"/>
          </p:nvPr>
        </p:nvSpPr>
        <p:spPr>
          <a:xfrm>
            <a:off x="535225" y="2427725"/>
            <a:ext cx="6624900" cy="158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5C9E"/>
              </a:buClr>
              <a:buSzPts val="3600"/>
              <a:buFont typeface="Arial"/>
              <a:buNone/>
            </a:pPr>
            <a:r>
              <a:rPr lang="cs-CZ" sz="3600">
                <a:solidFill>
                  <a:srgbClr val="255C9E"/>
                </a:solidFill>
              </a:rPr>
              <a:t>DĚKUJEME ZA POZORNOST</a:t>
            </a:r>
            <a:endParaRPr b="1" i="0" sz="3600" u="none" cap="none" strike="noStrike">
              <a:solidFill>
                <a:srgbClr val="255C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35553" y="4013190"/>
            <a:ext cx="1034341" cy="955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00392" y="4048983"/>
            <a:ext cx="705101" cy="884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123478"/>
            <a:ext cx="8784976" cy="484701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>
            <p:ph type="title"/>
          </p:nvPr>
        </p:nvSpPr>
        <p:spPr>
          <a:xfrm>
            <a:off x="863588" y="339502"/>
            <a:ext cx="7416824" cy="792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Tábor </a:t>
            </a:r>
            <a:r>
              <a:rPr lang="cs-CZ" sz="2400"/>
              <a:t>30</a:t>
            </a:r>
            <a:r>
              <a:rPr lang="cs-CZ" sz="2400"/>
              <a:t>. 6. - 23. 7. 2023</a:t>
            </a:r>
            <a:endParaRPr b="0" i="0" sz="2400" u="none" cap="none" strike="noStrike">
              <a:solidFill>
                <a:srgbClr val="255C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"/>
          <p:cNvSpPr txBox="1"/>
          <p:nvPr>
            <p:ph idx="1" type="body"/>
          </p:nvPr>
        </p:nvSpPr>
        <p:spPr>
          <a:xfrm>
            <a:off x="804063" y="1131590"/>
            <a:ext cx="74169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/>
              <a:t>vedoucí tábora: Liška</a:t>
            </a:r>
            <a:endParaRPr sz="1800"/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/>
              <a:t>zástupce: Bodlák</a:t>
            </a:r>
            <a:endParaRPr sz="1800"/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/>
              <a:t>zdravotník: Liška</a:t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3200"/>
              <a:buNone/>
            </a:pPr>
            <a:r>
              <a:rPr lang="cs-CZ" sz="1800"/>
              <a:t> </a:t>
            </a:r>
            <a:endParaRPr sz="1800"/>
          </a:p>
          <a:p>
            <a:pPr indent="-3429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cs-CZ" sz="1800"/>
              <a:t>cena: 3 800,-Kč</a:t>
            </a:r>
            <a:endParaRPr sz="1800"/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35553" y="4013190"/>
            <a:ext cx="1034341" cy="955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00392" y="4048983"/>
            <a:ext cx="705101" cy="884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11750" y="1477480"/>
            <a:ext cx="3285000" cy="218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512" y="123478"/>
            <a:ext cx="8784975" cy="484701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"/>
          <p:cNvSpPr txBox="1"/>
          <p:nvPr>
            <p:ph type="title"/>
          </p:nvPr>
        </p:nvSpPr>
        <p:spPr>
          <a:xfrm>
            <a:off x="863588" y="339502"/>
            <a:ext cx="74169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/>
              <a:t>Důležité termíny</a:t>
            </a:r>
            <a:endParaRPr sz="2400"/>
          </a:p>
        </p:txBody>
      </p:sp>
      <p:sp>
        <p:nvSpPr>
          <p:cNvPr id="106" name="Google Shape;106;p3"/>
          <p:cNvSpPr txBox="1"/>
          <p:nvPr>
            <p:ph idx="1" type="body"/>
          </p:nvPr>
        </p:nvSpPr>
        <p:spPr>
          <a:xfrm>
            <a:off x="863588" y="1131590"/>
            <a:ext cx="74169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cs-CZ" sz="1600"/>
              <a:t>29</a:t>
            </a:r>
            <a:r>
              <a:rPr b="1" lang="cs-CZ" sz="1600"/>
              <a:t>.</a:t>
            </a:r>
            <a:r>
              <a:rPr b="1" lang="cs-CZ" sz="1600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3</a:t>
            </a:r>
            <a:r>
              <a:rPr b="1" lang="cs-CZ" sz="1600"/>
              <a:t>. 2023</a:t>
            </a:r>
            <a:r>
              <a:rPr lang="cs-CZ" sz="1600"/>
              <a:t> - </a:t>
            </a:r>
            <a:r>
              <a:rPr b="0" i="0" lang="cs-CZ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přihlášk</a:t>
            </a:r>
            <a:r>
              <a:rPr lang="cs-CZ" sz="1600"/>
              <a:t>u</a:t>
            </a:r>
            <a:r>
              <a:rPr b="0" i="0" lang="cs-CZ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souhlas s poskytováním informací </a:t>
            </a:r>
            <a:endParaRPr sz="1600"/>
          </a:p>
          <a:p>
            <a:pPr indent="-304800" lvl="0" marL="3429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cs-CZ" sz="1600"/>
              <a:t>17. 5. 2023</a:t>
            </a:r>
            <a:r>
              <a:rPr lang="cs-CZ" sz="1600"/>
              <a:t> - zaplatit tábor </a:t>
            </a:r>
            <a:endParaRPr sz="1600"/>
          </a:p>
          <a:p>
            <a:pPr indent="-298450" lvl="1" marL="74295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cs-CZ" sz="1600"/>
              <a:t>platba na 2600532982/2010 u Fio banky, VS: 1481, zpráva pro příjemce: tábor Dub + jméno</a:t>
            </a:r>
            <a:endParaRPr sz="1600"/>
          </a:p>
          <a:p>
            <a:pPr indent="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600"/>
          </a:p>
          <a:p>
            <a:pPr indent="-3302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1" lang="cs-CZ" sz="1600"/>
              <a:t>14. 6. 2023</a:t>
            </a:r>
            <a:r>
              <a:rPr lang="cs-CZ" sz="1600"/>
              <a:t> - posudek o zdravotní způsobilosti</a:t>
            </a:r>
            <a:endParaRPr sz="1600"/>
          </a:p>
          <a:p>
            <a:pPr indent="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600"/>
          </a:p>
          <a:p>
            <a:pPr indent="-3302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/>
              <a:t>bezinfekčnost a kartička pojištěnce při odjezdu</a:t>
            </a:r>
            <a:endParaRPr sz="1600"/>
          </a:p>
        </p:txBody>
      </p:sp>
      <p:pic>
        <p:nvPicPr>
          <p:cNvPr id="107" name="Google Shape;107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35553" y="4013190"/>
            <a:ext cx="1034340" cy="955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00392" y="4048983"/>
            <a:ext cx="705102" cy="884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123478"/>
            <a:ext cx="8784976" cy="4847012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5"/>
          <p:cNvSpPr txBox="1"/>
          <p:nvPr>
            <p:ph type="title"/>
          </p:nvPr>
        </p:nvSpPr>
        <p:spPr>
          <a:xfrm>
            <a:off x="863588" y="339502"/>
            <a:ext cx="7416824" cy="792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/>
              <a:t>B</a:t>
            </a:r>
            <a:r>
              <a:rPr b="0" i="0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rigáda</a:t>
            </a:r>
            <a:endParaRPr b="0" i="0" sz="2400" u="none" cap="none" strike="noStrike">
              <a:solidFill>
                <a:srgbClr val="255C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5"/>
          <p:cNvSpPr txBox="1"/>
          <p:nvPr>
            <p:ph idx="1" type="body"/>
          </p:nvPr>
        </p:nvSpPr>
        <p:spPr>
          <a:xfrm>
            <a:off x="863588" y="1131590"/>
            <a:ext cx="7416824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600"/>
              <a:t>9</a:t>
            </a:r>
            <a:r>
              <a:rPr lang="cs-CZ" sz="1600"/>
              <a:t>. - 11. 6. 2023</a:t>
            </a:r>
            <a:endParaRPr sz="1600"/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/>
              <a:t>účast alespoň jednoho z rodičů povinná</a:t>
            </a:r>
            <a:endParaRPr sz="1600"/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/>
              <a:t>doprava, stany a strava vlastní</a:t>
            </a:r>
            <a:endParaRPr sz="1600"/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/>
              <a:t>na tábořišti je k dispozici studna, ohniště, latríny </a:t>
            </a:r>
            <a:endParaRPr sz="1600"/>
          </a:p>
          <a:p>
            <a:pPr indent="45720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3200"/>
              <a:buNone/>
            </a:pPr>
            <a:r>
              <a:rPr lang="cs-CZ" sz="1600"/>
              <a:t>a řeka ke koupání</a:t>
            </a:r>
            <a:endParaRPr sz="1600"/>
          </a:p>
          <a:p>
            <a:pPr indent="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600"/>
          </a:p>
        </p:txBody>
      </p:sp>
      <p:pic>
        <p:nvPicPr>
          <p:cNvPr id="116" name="Google Shape;11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35553" y="4013190"/>
            <a:ext cx="1034341" cy="955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00392" y="4048983"/>
            <a:ext cx="705101" cy="884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01200" y="2721817"/>
            <a:ext cx="2923200" cy="1947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119" name="Google Shape;119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31824" y="662325"/>
            <a:ext cx="1948500" cy="2924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123478"/>
            <a:ext cx="8784976" cy="4847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4"/>
          <p:cNvSpPr txBox="1"/>
          <p:nvPr>
            <p:ph type="title"/>
          </p:nvPr>
        </p:nvSpPr>
        <p:spPr>
          <a:xfrm>
            <a:off x="863588" y="275827"/>
            <a:ext cx="74169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/>
              <a:t>Vybavení</a:t>
            </a:r>
            <a:endParaRPr sz="2400"/>
          </a:p>
        </p:txBody>
      </p:sp>
      <p:sp>
        <p:nvSpPr>
          <p:cNvPr id="126" name="Google Shape;126;p4"/>
          <p:cNvSpPr txBox="1"/>
          <p:nvPr>
            <p:ph idx="1" type="body"/>
          </p:nvPr>
        </p:nvSpPr>
        <p:spPr>
          <a:xfrm>
            <a:off x="863588" y="896940"/>
            <a:ext cx="74169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852" lvl="0" marL="457200" marR="0" rtl="0" algn="l">
              <a:lnSpc>
                <a:spcPct val="80000"/>
              </a:lnSpc>
              <a:spcBef>
                <a:spcPts val="363"/>
              </a:spcBef>
              <a:spcAft>
                <a:spcPts val="0"/>
              </a:spcAft>
              <a:buSzPts val="1815"/>
              <a:buChar char="•"/>
            </a:pPr>
            <a:r>
              <a:rPr lang="cs-CZ" sz="1815"/>
              <a:t>Z</a:t>
            </a:r>
            <a:r>
              <a:rPr lang="cs-CZ" sz="1815"/>
              <a:t>abalit podle seznamu (na webu) vše do bedny a velkého batohu</a:t>
            </a:r>
            <a:endParaRPr sz="1815"/>
          </a:p>
          <a:p>
            <a:pPr indent="-343852" lvl="0" marL="457200" marR="0" rtl="0" algn="l">
              <a:lnSpc>
                <a:spcPct val="80000"/>
              </a:lnSpc>
              <a:spcBef>
                <a:spcPts val="363"/>
              </a:spcBef>
              <a:spcAft>
                <a:spcPts val="0"/>
              </a:spcAft>
              <a:buSzPts val="1815"/>
              <a:buChar char="•"/>
            </a:pPr>
            <a:r>
              <a:rPr lang="cs-CZ" sz="1815"/>
              <a:t>Zabalený molitan</a:t>
            </a:r>
            <a:endParaRPr sz="1815"/>
          </a:p>
          <a:p>
            <a:pPr indent="-223201" lvl="1" marL="742950" marR="0" rtl="0" algn="l">
              <a:lnSpc>
                <a:spcPct val="8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1815"/>
              <a:buFont typeface="Arial"/>
              <a:buChar char="–"/>
            </a:pPr>
            <a:r>
              <a:rPr lang="cs-CZ" sz="1815"/>
              <a:t>nutná sekera a nůž </a:t>
            </a:r>
            <a:endParaRPr sz="1815"/>
          </a:p>
          <a:p>
            <a:pPr indent="-223201" lvl="1" marL="742950" marR="0" rtl="0" algn="l">
              <a:lnSpc>
                <a:spcPct val="8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1815"/>
              <a:buFont typeface="Arial"/>
              <a:buChar char="–"/>
            </a:pPr>
            <a:r>
              <a:rPr lang="cs-CZ" sz="1815"/>
              <a:t>kapsář</a:t>
            </a:r>
            <a:endParaRPr sz="1815"/>
          </a:p>
          <a:p>
            <a:pPr indent="-223201" lvl="1" marL="742950" marR="0" rtl="0" algn="l">
              <a:lnSpc>
                <a:spcPct val="8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1815"/>
              <a:buFont typeface="Arial"/>
              <a:buChar char="–"/>
            </a:pPr>
            <a:r>
              <a:rPr lang="cs-CZ" sz="1815"/>
              <a:t>pohorky = pevná obuv nad kotník</a:t>
            </a:r>
            <a:endParaRPr sz="1815"/>
          </a:p>
          <a:p>
            <a:pPr indent="-223201" lvl="1" marL="742950" marR="0" rtl="0" algn="l">
              <a:lnSpc>
                <a:spcPct val="8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1815"/>
              <a:buFont typeface="Arial"/>
              <a:buChar char="–"/>
            </a:pPr>
            <a:r>
              <a:rPr lang="cs-CZ" sz="1815"/>
              <a:t>kompletní kroj</a:t>
            </a:r>
            <a:endParaRPr sz="1815"/>
          </a:p>
          <a:p>
            <a:pPr indent="0" lvl="0" marL="742950" marR="0" rtl="0" algn="l">
              <a:lnSpc>
                <a:spcPct val="80000"/>
              </a:lnSpc>
              <a:spcBef>
                <a:spcPts val="363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815"/>
          </a:p>
        </p:txBody>
      </p:sp>
      <p:pic>
        <p:nvPicPr>
          <p:cNvPr id="127" name="Google Shape;12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35553" y="4013190"/>
            <a:ext cx="1034341" cy="955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00392" y="4048983"/>
            <a:ext cx="705101" cy="884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4"/>
          <p:cNvPicPr preferRelativeResize="0"/>
          <p:nvPr/>
        </p:nvPicPr>
        <p:blipFill rotWithShape="1">
          <a:blip r:embed="rId6">
            <a:alphaModFix/>
          </a:blip>
          <a:srcRect b="12072" l="0" r="0" t="0"/>
          <a:stretch/>
        </p:blipFill>
        <p:spPr>
          <a:xfrm>
            <a:off x="973875" y="2823125"/>
            <a:ext cx="1799525" cy="170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4"/>
          <p:cNvPicPr preferRelativeResize="0"/>
          <p:nvPr/>
        </p:nvPicPr>
        <p:blipFill rotWithShape="1">
          <a:blip r:embed="rId7">
            <a:alphaModFix/>
          </a:blip>
          <a:srcRect b="11573" l="0" r="0" t="0"/>
          <a:stretch/>
        </p:blipFill>
        <p:spPr>
          <a:xfrm>
            <a:off x="3013750" y="2781425"/>
            <a:ext cx="2257100" cy="1792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460500" y="2626212"/>
            <a:ext cx="2102649" cy="2102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g20fe8a07065_0_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25" y="148240"/>
            <a:ext cx="8784975" cy="484701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g20fe8a07065_0_13"/>
          <p:cNvSpPr txBox="1"/>
          <p:nvPr>
            <p:ph type="title"/>
          </p:nvPr>
        </p:nvSpPr>
        <p:spPr>
          <a:xfrm>
            <a:off x="863588" y="339502"/>
            <a:ext cx="74169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/>
              <a:t>Praktické</a:t>
            </a:r>
            <a:endParaRPr sz="2400"/>
          </a:p>
        </p:txBody>
      </p:sp>
      <p:sp>
        <p:nvSpPr>
          <p:cNvPr id="138" name="Google Shape;138;g20fe8a07065_0_13"/>
          <p:cNvSpPr txBox="1"/>
          <p:nvPr>
            <p:ph idx="1" type="body"/>
          </p:nvPr>
        </p:nvSpPr>
        <p:spPr>
          <a:xfrm>
            <a:off x="863588" y="1131590"/>
            <a:ext cx="36834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SzPts val="1800"/>
              <a:buChar char="•"/>
            </a:pPr>
            <a:r>
              <a:rPr lang="cs-CZ" sz="1800" u="sng"/>
              <a:t>Dopisy</a:t>
            </a:r>
            <a:endParaRPr sz="1800" u="sng"/>
          </a:p>
          <a:p>
            <a:pPr indent="-288290" lvl="1" marL="859792" rtl="0" algn="l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cs-CZ" sz="1800"/>
              <a:t>Dobrovolné – odevzdání dopisů dopředu (max. 5, nečíslované)</a:t>
            </a:r>
            <a:endParaRPr sz="1800"/>
          </a:p>
          <a:p>
            <a:pPr indent="0" lvl="0" marL="914400" rtl="0" algn="l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288290" lvl="0" marL="402592" rtl="0" algn="l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cs-CZ" sz="1800" u="sng"/>
              <a:t>Co nebrat</a:t>
            </a:r>
            <a:endParaRPr sz="1800"/>
          </a:p>
          <a:p>
            <a:pPr indent="-288290" lvl="1" marL="859792" rtl="0" algn="l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cs-CZ" sz="1800"/>
              <a:t>Elektroniku </a:t>
            </a:r>
            <a:endParaRPr sz="1800"/>
          </a:p>
          <a:p>
            <a:pPr indent="-288290" lvl="1" marL="859792" rtl="0" algn="l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cs-CZ" sz="1800"/>
              <a:t>Velké kapesné</a:t>
            </a:r>
            <a:endParaRPr sz="1800"/>
          </a:p>
          <a:p>
            <a:pPr indent="-288290" lvl="1" marL="859792" rtl="0" algn="l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cs-CZ" sz="1800"/>
              <a:t>Jídlo </a:t>
            </a:r>
            <a:endParaRPr sz="1800"/>
          </a:p>
          <a:p>
            <a:pPr indent="-288290" lvl="1" marL="859792" rtl="0" algn="l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cs-CZ" sz="1800"/>
              <a:t>Stříkací repelent</a:t>
            </a:r>
            <a:endParaRPr sz="1800"/>
          </a:p>
        </p:txBody>
      </p:sp>
      <p:pic>
        <p:nvPicPr>
          <p:cNvPr id="139" name="Google Shape;139;g20fe8a07065_0_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35553" y="4013190"/>
            <a:ext cx="1034340" cy="955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g20fe8a07065_0_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00392" y="4048983"/>
            <a:ext cx="705102" cy="884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20fe8a07065_0_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36628" y="1423113"/>
            <a:ext cx="3439101" cy="2298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123478"/>
            <a:ext cx="8784975" cy="484701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6"/>
          <p:cNvSpPr txBox="1"/>
          <p:nvPr>
            <p:ph type="title"/>
          </p:nvPr>
        </p:nvSpPr>
        <p:spPr>
          <a:xfrm>
            <a:off x="863588" y="339502"/>
            <a:ext cx="74169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/>
              <a:t>Pomoc od rodičů</a:t>
            </a:r>
            <a:endParaRPr sz="2400"/>
          </a:p>
        </p:txBody>
      </p:sp>
      <p:sp>
        <p:nvSpPr>
          <p:cNvPr id="148" name="Google Shape;148;p6"/>
          <p:cNvSpPr txBox="1"/>
          <p:nvPr>
            <p:ph idx="1" type="body"/>
          </p:nvPr>
        </p:nvSpPr>
        <p:spPr>
          <a:xfrm>
            <a:off x="863588" y="990090"/>
            <a:ext cx="74169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225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cs-CZ" sz="1700"/>
              <a:t>P</a:t>
            </a:r>
            <a:r>
              <a:rPr lang="cs-CZ" sz="1700"/>
              <a:t>otřebujeme pomoc s nakládáním i vykládáním</a:t>
            </a:r>
            <a:endParaRPr sz="17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22225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cs-CZ" sz="1700"/>
              <a:t>Oceníme </a:t>
            </a:r>
            <a:endParaRPr sz="1700"/>
          </a:p>
          <a:p>
            <a:pPr indent="-215900" lvl="1" marL="742950" rtl="0" algn="l">
              <a:lnSpc>
                <a:spcPct val="80000"/>
              </a:lnSpc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</a:pPr>
            <a:r>
              <a:rPr lang="cs-CZ" sz="1700"/>
              <a:t>domácí medy, marmelády</a:t>
            </a:r>
            <a:endParaRPr sz="1700"/>
          </a:p>
          <a:p>
            <a:pPr indent="-215900" lvl="1" marL="742950" rtl="0" algn="l">
              <a:lnSpc>
                <a:spcPct val="80000"/>
              </a:lnSpc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</a:pPr>
            <a:r>
              <a:rPr lang="cs-CZ" sz="1700"/>
              <a:t>šťávy</a:t>
            </a:r>
            <a:endParaRPr sz="1700"/>
          </a:p>
          <a:p>
            <a:pPr indent="-215900" lvl="1" marL="742950" rtl="0" algn="l">
              <a:lnSpc>
                <a:spcPct val="80000"/>
              </a:lnSpc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</a:pPr>
            <a:r>
              <a:rPr lang="cs-CZ" sz="1700"/>
              <a:t>kyselé okurky, kompoty</a:t>
            </a:r>
            <a:endParaRPr sz="1700"/>
          </a:p>
          <a:p>
            <a:pPr indent="-215900" lvl="1" marL="742950" rtl="0" algn="l">
              <a:lnSpc>
                <a:spcPct val="80000"/>
              </a:lnSpc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</a:pPr>
            <a:r>
              <a:rPr lang="cs-CZ" sz="1700"/>
              <a:t>látkové pytlíky na ovoce a zeleninu</a:t>
            </a:r>
            <a:endParaRPr sz="1700"/>
          </a:p>
          <a:p>
            <a:pPr indent="0" lvl="0" marL="74295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80000"/>
              </a:lnSpc>
              <a:spcBef>
                <a:spcPts val="308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700"/>
          </a:p>
        </p:txBody>
      </p:sp>
      <p:pic>
        <p:nvPicPr>
          <p:cNvPr id="149" name="Google Shape;14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35553" y="4013190"/>
            <a:ext cx="1034340" cy="955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00392" y="4048983"/>
            <a:ext cx="705102" cy="884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81538" y="1428362"/>
            <a:ext cx="3347512" cy="2237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g20fe8a07065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123478"/>
            <a:ext cx="8784975" cy="4847011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g20fe8a07065_0_1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/>
              <a:t>Přípravka a návštěvák</a:t>
            </a:r>
            <a:endParaRPr sz="2400"/>
          </a:p>
        </p:txBody>
      </p:sp>
      <p:sp>
        <p:nvSpPr>
          <p:cNvPr id="158" name="Google Shape;158;g20fe8a07065_0_1"/>
          <p:cNvSpPr txBox="1"/>
          <p:nvPr>
            <p:ph idx="1" type="body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spcBef>
                <a:spcPts val="320"/>
              </a:spcBef>
              <a:spcAft>
                <a:spcPts val="0"/>
              </a:spcAft>
              <a:buSzPts val="1600"/>
              <a:buChar char="•"/>
            </a:pPr>
            <a:r>
              <a:rPr lang="cs-CZ" sz="1600"/>
              <a:t>Přípravka n</a:t>
            </a:r>
            <a:r>
              <a:rPr lang="cs-CZ" sz="1600"/>
              <a:t>ení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cs-CZ" sz="1600"/>
              <a:t>Doprava dětí na tábor společná - odjezd od klubovny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cs-CZ" sz="1600"/>
              <a:t>Osobní věci se povezou nákladním autem společně s vybavením tábora</a:t>
            </a:r>
            <a:endParaRPr sz="1700"/>
          </a:p>
          <a:p>
            <a:pPr indent="0" lvl="0" marL="74295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80000"/>
              </a:lnSpc>
              <a:spcBef>
                <a:spcPts val="308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700"/>
          </a:p>
        </p:txBody>
      </p:sp>
      <p:pic>
        <p:nvPicPr>
          <p:cNvPr id="159" name="Google Shape;159;g20fe8a07065_0_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35553" y="4013190"/>
            <a:ext cx="1034340" cy="955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20fe8a07065_0_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00392" y="4048983"/>
            <a:ext cx="705102" cy="884088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20fe8a07065_0_1"/>
          <p:cNvSpPr txBox="1"/>
          <p:nvPr>
            <p:ph idx="2" type="body"/>
          </p:nvPr>
        </p:nvSpPr>
        <p:spPr>
          <a:xfrm>
            <a:off x="4648200" y="1200151"/>
            <a:ext cx="4038600" cy="33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320"/>
              </a:spcBef>
              <a:spcAft>
                <a:spcPts val="0"/>
              </a:spcAft>
              <a:buSzPts val="1600"/>
              <a:buChar char="•"/>
            </a:pPr>
            <a:r>
              <a:rPr lang="cs-CZ" sz="1600"/>
              <a:t>Návštěvák</a:t>
            </a:r>
            <a:r>
              <a:rPr lang="cs-CZ" sz="1600"/>
              <a:t> není</a:t>
            </a:r>
            <a:endParaRPr sz="1600"/>
          </a:p>
        </p:txBody>
      </p:sp>
      <p:pic>
        <p:nvPicPr>
          <p:cNvPr id="162" name="Google Shape;162;g20fe8a07065_0_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40575" y="2738840"/>
            <a:ext cx="2775000" cy="18558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123478"/>
            <a:ext cx="8784975" cy="484701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8"/>
          <p:cNvSpPr txBox="1"/>
          <p:nvPr>
            <p:ph type="title"/>
          </p:nvPr>
        </p:nvSpPr>
        <p:spPr>
          <a:xfrm>
            <a:off x="863588" y="339502"/>
            <a:ext cx="74169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/>
              <a:t>Informace o táboře: </a:t>
            </a:r>
            <a:r>
              <a:rPr lang="cs-CZ" sz="2400" u="sng">
                <a:solidFill>
                  <a:schemeClr val="hlink"/>
                </a:solidFill>
                <a:hlinkClick r:id="rId4"/>
              </a:rPr>
              <a:t>http://rys.skauting.cz/</a:t>
            </a:r>
            <a:endParaRPr b="0" i="0" sz="2400" u="none" cap="none" strike="noStrike">
              <a:solidFill>
                <a:srgbClr val="255C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8"/>
          <p:cNvSpPr txBox="1"/>
          <p:nvPr>
            <p:ph idx="1" type="body"/>
          </p:nvPr>
        </p:nvSpPr>
        <p:spPr>
          <a:xfrm>
            <a:off x="863588" y="1131590"/>
            <a:ext cx="74169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0" i="0" sz="1600" u="none" cap="none" strike="noStrike">
              <a:solidFill>
                <a:srgbClr val="2848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35553" y="4013190"/>
            <a:ext cx="1034340" cy="955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00392" y="4048983"/>
            <a:ext cx="705102" cy="884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86618" y="967350"/>
            <a:ext cx="8008558" cy="320877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KAUT_16-9_tapeta_prezentace">
  <a:themeElements>
    <a:clrScheme name="SKAUT">
      <a:dk1>
        <a:srgbClr val="255C9E"/>
      </a:dk1>
      <a:lt1>
        <a:srgbClr val="FFFFFF"/>
      </a:lt1>
      <a:dk2>
        <a:srgbClr val="255C9E"/>
      </a:dk2>
      <a:lt2>
        <a:srgbClr val="BED4DF"/>
      </a:lt2>
      <a:accent1>
        <a:srgbClr val="172882"/>
      </a:accent1>
      <a:accent2>
        <a:srgbClr val="E63434"/>
      </a:accent2>
      <a:accent3>
        <a:srgbClr val="89B917"/>
      </a:accent3>
      <a:accent4>
        <a:srgbClr val="A0057D"/>
      </a:accent4>
      <a:accent5>
        <a:srgbClr val="007BC3"/>
      </a:accent5>
      <a:accent6>
        <a:srgbClr val="EE8028"/>
      </a:accent6>
      <a:hlink>
        <a:srgbClr val="A87A93"/>
      </a:hlink>
      <a:folHlink>
        <a:srgbClr val="5F23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